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1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</p:sldIdLst>
  <p:sldSz cx="9144000" cy="5143500" type="screen16x9"/>
  <p:notesSz cx="6858000" cy="9144000"/>
  <p:embeddedFontLst>
    <p:embeddedFont>
      <p:font typeface="Amatic SC" panose="020B0604020202020204" charset="-79"/>
      <p:regular r:id="rId136"/>
      <p:bold r:id="rId137"/>
    </p:embeddedFont>
    <p:embeddedFont>
      <p:font typeface="Calibri" panose="020F0502020204030204" pitchFamily="34" charset="0"/>
      <p:regular r:id="rId138"/>
      <p:bold r:id="rId139"/>
      <p:italic r:id="rId140"/>
      <p:boldItalic r:id="rId141"/>
    </p:embeddedFont>
    <p:embeddedFont>
      <p:font typeface="Inconsolata" panose="020B0604020202020204" charset="0"/>
      <p:regular r:id="rId142"/>
      <p:bold r:id="rId143"/>
    </p:embeddedFont>
    <p:embeddedFont>
      <p:font typeface="Roboto" panose="020B0604020202020204" charset="0"/>
      <p:regular r:id="rId144"/>
      <p:bold r:id="rId145"/>
      <p:italic r:id="rId146"/>
      <p:boldItalic r:id="rId147"/>
    </p:embeddedFont>
    <p:embeddedFont>
      <p:font typeface="Roboto Light" panose="020B0604020202020204" charset="0"/>
      <p:regular r:id="rId148"/>
      <p:bold r:id="rId149"/>
      <p:italic r:id="rId150"/>
      <p:boldItalic r:id="rId151"/>
    </p:embeddedFont>
    <p:embeddedFont>
      <p:font typeface="Roboto Medium" panose="020B0604020202020204" charset="0"/>
      <p:regular r:id="rId152"/>
      <p:bold r:id="rId153"/>
      <p:italic r:id="rId154"/>
      <p:boldItalic r:id="rId155"/>
    </p:embeddedFont>
    <p:embeddedFont>
      <p:font typeface="Roboto Thin" panose="020B0604020202020204" charset="0"/>
      <p:regular r:id="rId156"/>
      <p:bold r:id="rId157"/>
      <p:italic r:id="rId158"/>
      <p:boldItalic r:id="rId1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D3A208-6667-4DE6-99CD-DC8ED3745212}">
  <a:tblStyle styleId="{89D3A208-6667-4DE6-99CD-DC8ED37452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73" autoAdjust="0"/>
  </p:normalViewPr>
  <p:slideViewPr>
    <p:cSldViewPr snapToGrid="0">
      <p:cViewPr varScale="1">
        <p:scale>
          <a:sx n="172" d="100"/>
          <a:sy n="172" d="100"/>
        </p:scale>
        <p:origin x="1480" y="104"/>
      </p:cViewPr>
      <p:guideLst>
        <p:guide orient="horz" pos="50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font" Target="fonts/font3.fntdata"/><Relationship Id="rId154" Type="http://schemas.openxmlformats.org/officeDocument/2006/relationships/font" Target="fonts/font19.fntdata"/><Relationship Id="rId159" Type="http://schemas.openxmlformats.org/officeDocument/2006/relationships/font" Target="fonts/font24.fnt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font" Target="fonts/font9.fntdata"/><Relationship Id="rId149" Type="http://schemas.openxmlformats.org/officeDocument/2006/relationships/font" Target="fonts/font14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font" Target="fonts/font4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font" Target="fonts/font15.fntdata"/><Relationship Id="rId155" Type="http://schemas.openxmlformats.org/officeDocument/2006/relationships/font" Target="fonts/font20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5.fntdata"/><Relationship Id="rId145" Type="http://schemas.openxmlformats.org/officeDocument/2006/relationships/font" Target="fonts/font10.fntdata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143" Type="http://schemas.openxmlformats.org/officeDocument/2006/relationships/font" Target="fonts/font8.fntdata"/><Relationship Id="rId148" Type="http://schemas.openxmlformats.org/officeDocument/2006/relationships/font" Target="fonts/font13.fntdata"/><Relationship Id="rId151" Type="http://schemas.openxmlformats.org/officeDocument/2006/relationships/font" Target="fonts/font16.fntdata"/><Relationship Id="rId156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6.fntdata"/><Relationship Id="rId14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font" Target="fonts/font1.fntdata"/><Relationship Id="rId157" Type="http://schemas.openxmlformats.org/officeDocument/2006/relationships/font" Target="fonts/font2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7.fntdata"/><Relationship Id="rId163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2.fntdata"/><Relationship Id="rId158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88d93f2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3388d93f2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388d93f28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g3388d93f28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amount of computer science content dwarfs everything we’ve learned so far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actually learn about the above on Thursday (it’s not so scary)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g3388d93f28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4de69e7f5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9" name="Google Shape;2039;g4de69e7f5d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g4de69e7f5d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88d93f28_2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7" name="Google Shape;2057;g3388d93f28_2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g3388d93f28_2_7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388d93f28_2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3" name="Google Shape;2063;g3388d93f28_2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g3388d93f28_2_7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4de69e7f5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4de69e7f5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4de69e7f5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4de69e7f5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3388d93f28_2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9" name="Google Shape;2109;g3388d93f28_2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g3388d93f28_2_7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de69e7f5d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4de69e7f5d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4de69e7f5d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4de69e7f5d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3388d93f28_2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5" name="Google Shape;2155;g3388d93f28_2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AdobeStock_35633855.png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g3388d93f28_2_8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4de69e7f5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4de69e7f5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terrible queue. It should be implemented with LinkedList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388d93f2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8" name="Google Shape;1168;g3388d93f2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3388d93f28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3388d93f28_2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2" name="Google Shape;2172;g3388d93f28_2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g3388d93f28_2_8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4de69e7f5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8" name="Google Shape;2178;g4de69e7f5d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Google Shape;2179;g4de69e7f5d_0_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de69e7f5d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4de69e7f5d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de69e7f5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4de69e7f5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AdobeStock_42341636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3388d93f28_2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4" name="Google Shape;2254;g3388d93f28_2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g3388d93f28_2_8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388d93f28_2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2" name="Google Shape;2262;g3388d93f28_2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g3388d93f28_2_8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388d93f28_2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3388d93f28_2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g3388d93f28_2_8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3388d93f28_2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3" name="Google Shape;2283;g3388d93f28_2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4" name="Google Shape;2284;g3388d93f28_2_8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4de69e7f5d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0" name="Google Shape;2290;g4de69e7f5d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1" name="Google Shape;2291;g4de69e7f5d_0_5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4de69e7f5d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2" name="Google Shape;2302;g4de69e7f5d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3" name="Google Shape;2303;g4de69e7f5d_0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388d93f28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4" name="Google Shape;1174;g3388d93f28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g3388d93f28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4de69e7f5d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4de69e7f5d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3388d93f28_2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7" name="Google Shape;2337;g3388d93f28_2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g3388d93f28_2_9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3388d93f28_2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3" name="Google Shape;2343;g3388d93f28_2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Going to come back to trees on Saturday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g3388d93f28_2_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4de69e7f5d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4de69e7f5d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de69e7f5d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4de69e7f5d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4de69e7f5d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4de69e7f5d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88d93f28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3" name="Google Shape;2423;g3388d93f28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g3388d93f28_2_9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3388d93f28_2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9" name="Google Shape;2429;g3388d93f28_2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draw one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g3388d93f28_2_9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3388d93f28_2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9" name="Google Shape;2469;g3388d93f28_2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talk about on Saturday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0" name="Google Shape;2470;g3388d93f28_2_9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3388d93f28_2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5" name="Google Shape;2475;g3388d93f28_2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g3388d93f28_2_9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388d93f2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6" name="Google Shape;1196;g3388d93f2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g3388d93f28_2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de69e7f5d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4" name="Google Shape;2504;g4de69e7f5d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shutterstock_461093119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5" name="Google Shape;2505;g4de69e7f5d_0_9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3388d93f28_2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3" name="Google Shape;2513;g3388d93f28_2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g3388d93f28_2_9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3388d93f28_2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9" name="Google Shape;2519;g3388d93f28_2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g3388d93f28_2_10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de69e7f5d_0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de69e7f5d_0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de69e7f5d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g4de69e7f5d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g4de69e7f5d_0_8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388d93f28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6" name="Google Shape;1226;g3388d93f28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g3388d93f28_2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8d93f28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g3388d93f28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g3388d93f28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388d93f28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0" name="Google Shape;1240;g3388d93f28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g3388d93f28_2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4de69e7f5d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g4de69e7f5d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g4de69e7f5d_0_9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88d93f28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3" name="Google Shape;1043;g3388d93f28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3388d93f28_2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388d93f28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4" name="Google Shape;1274;g3388d93f28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g3388d93f28_2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388d93f2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2" name="Google Shape;1282;g3388d93f28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g3388d93f28_2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388d93f28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8" name="Google Shape;1288;g3388d93f28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g3388d93f28_2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3388d93f28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1" name="Google Shape;1301;g3388d93f28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g3388d93f28_2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388d93f2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7" name="Google Shape;1307;g3388d93f2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g3388d93f28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388d93f28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4" name="Google Shape;1314;g3388d93f28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g3388d93f28_2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388d93f28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2" name="Google Shape;1322;g3388d93f28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g3388d93f28_2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388d93f28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9" name="Google Shape;1329;g3388d93f28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g3388d93f28_2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388d93f28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" name="Google Shape;1336;g3388d93f28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g3388d93f28_2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388d93f28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g3388d93f28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g3388d93f28_2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4de69e7f5d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g4de69e7f5d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4de69e7f5d_0_8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388d93f28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g3388d93f28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g3388d93f28_2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388d93f28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g3388d93f28_2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g3388d93f28_2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3388d93f28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7" name="Google Shape;1367;g3388d93f28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g3388d93f28_2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388d93f28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3388d93f28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g3388d93f28_2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3388d93f28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g3388d93f28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g3388d93f28_2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388d93f28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g3388d93f28_2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g3388d93f28_2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388d93f28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g3388d93f28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g3388d93f28_2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3388d93f28_2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7" name="Google Shape;1407;g3388d93f28_2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g3388d93f28_2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388d93f28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g3388d93f28_2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g3388d93f28_2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388d93f28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g3388d93f28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g3388d93f28_2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388d93f28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Google Shape;1092;g3388d93f28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shutterstock_705783685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g3388d93f28_2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388d93f28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1" name="Google Shape;1431;g3388d93f28_2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g3388d93f28_2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388d93f28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" name="Google Shape;1437;g3388d93f28_2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g3388d93f28_2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388d93f28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5" name="Google Shape;1445;g3388d93f28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g3388d93f28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388d93f28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1" name="Google Shape;1451;g3388d93f28_2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g3388d93f28_2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388d93f28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9" name="Google Shape;1459;g3388d93f28_2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g3388d93f28_2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388d93f28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7" name="Google Shape;1467;g3388d93f28_2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g3388d93f28_2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388d93f28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5" name="Google Shape;1475;g3388d93f28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g3388d93f28_2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388d93f28_2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1" name="Google Shape;1481;g3388d93f28_2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g3388d93f28_2_3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4e6136d14f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g4e6136d14f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g4e6136d14f_0_10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388d93f28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g3388d93f28_2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g3388d93f28_2_3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388d93f28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3388d93f28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3388d93f28_2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4e76f9b3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2" name="Google Shape;1502;g4e76f9b3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g4e76f9b3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388d93f28_2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2" name="Google Shape;1522;g3388d93f28_2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g3388d93f28_2_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388d93f28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0" name="Google Shape;1530;g3388d93f28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g3388d93f28_2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388d93f28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8" name="Google Shape;1538;g3388d93f28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g3388d93f28_2_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3388d93f28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6" name="Google Shape;1546;g3388d93f28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g3388d93f28_2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3388d93f28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4" name="Google Shape;1554;g3388d93f28_2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g3388d93f28_2_3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3388d93f28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3388d93f28_2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g3388d93f28_2_3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388d93f28_2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0" name="Google Shape;1570;g3388d93f28_2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g3388d93f28_2_3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4e76f9b3f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8" name="Google Shape;1578;g4e76f9b3f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g4e76f9b3ff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388d93f28_2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3388d93f28_2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g3388d93f28_2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4de69e7f5d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g4de69e7f5d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g4de69e7f5d_0_8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4e76f9b3f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2" name="Google Shape;1592;g4e76f9b3f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g4e76f9b3ff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388d93f28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8" name="Google Shape;1598;g3388d93f28_2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g3388d93f28_2_4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388d93f28_2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3" name="Google Shape;1623;g3388d93f28_2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g3388d93f28_2_4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4e76f9b3f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4" name="Google Shape;1634;g4e76f9b3f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g4e76f9b3ff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388d93f28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2" name="Google Shape;1642;g3388d93f28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g3388d93f28_2_4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573fc374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1" name="Google Shape;1651;g573fc374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g573fc374c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388d93f28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1" name="Google Shape;1661;g3388d93f28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g3388d93f28_2_4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73fc374c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9" name="Google Shape;1669;g573fc374c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g573fc374ce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388d93f28_2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8" name="Google Shape;1678;g3388d93f28_2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g3388d93f28_2_4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388d93f28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4" name="Google Shape;1684;g3388d93f28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g3388d93f28_2_4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4de69e7f5d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8" name="Google Shape;1128;g4de69e7f5d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g4de69e7f5d_0_8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388d93f28_2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2" name="Google Shape;1692;g3388d93f28_2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g3388d93f28_2_4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388d93f28_2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0" name="Google Shape;1700;g3388d93f28_2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g3388d93f28_2_4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388d93f28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g3388d93f28_2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g3388d93f28_2_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3388d93f28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6" name="Google Shape;1716;g3388d93f28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g3388d93f28_2_4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388d93f28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4" name="Google Shape;1724;g3388d93f28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g3388d93f28_2_4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388d93f28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2" name="Google Shape;1732;g3388d93f28_2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g3388d93f28_2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4e76f9b3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4e76f9b3f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3388d93f28_2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g3388d93f28_2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388d93f28_2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3" name="Google Shape;1753;g3388d93f28_2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g3388d93f28_2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e69e7f5d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9" name="Google Shape;1759;g4de69e7f5d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g4de69e7f5d_0_9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4de69e7f5d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g4de69e7f5d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g4de69e7f5d_0_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4de69e7f5d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7" name="Google Shape;1767;g4de69e7f5d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g4de69e7f5d_0_9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388d93f28_2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5" name="Google Shape;1775;g3388d93f28_2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g3388d93f28_2_5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4e76f9b3f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4e76f9b3f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4e76f9b3f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4e76f9b3f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4e76f9b3ff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4e76f9b3ff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4e76f9b3f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4e76f9b3f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388d93f28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1" name="Google Shape;1841;g3388d93f28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g3388d93f28_2_6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388d93f28_2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9" name="Google Shape;1849;g3388d93f28_2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g3388d93f28_2_6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4e76f9b3ff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4e76f9b3ff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3388d93f28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9" name="Google Shape;1899;g3388d93f28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g3388d93f28_2_6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388d93f28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0" name="Google Shape;1150;g3388d93f28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g3388d93f28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4de69e7f5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0" name="Google Shape;1910;g4de69e7f5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g4de69e7f5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4de69e7f5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1" name="Google Shape;1921;g4de69e7f5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4de69e7f5d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4de69e7f5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4de69e7f5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388d93f28_2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9" name="Google Shape;1939;g3388d93f28_2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g3388d93f28_2_6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3388d93f28_2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5" name="Google Shape;1945;g3388d93f28_2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g3388d93f28_2_7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4de69e7f5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6" name="Google Shape;1966;g4de69e7f5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g4de69e7f5d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4de69e7f5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2" name="Google Shape;1982;g4de69e7f5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g4de69e7f5d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4de69e7f5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9" name="Google Shape;1999;g4de69e7f5d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g4de69e7f5d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388d93f28_2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2" name="Google Shape;2012;g3388d93f28_2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g3388d93f28_2_7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3388d93f28_2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1" name="Google Shape;2021;g3388d93f28_2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g3388d93f28_2_7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gif"/><Relationship Id="rId4" Type="http://schemas.openxmlformats.org/officeDocument/2006/relationships/image" Target="../media/image6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Map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2.gi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binary-search-tree" TargetMode="Externa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22.3</a:t>
            </a:r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and Data Structures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1322" y="2590800"/>
            <a:ext cx="3763283" cy="216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5072" y="2722975"/>
            <a:ext cx="2343150" cy="204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6197" y="776288"/>
            <a:ext cx="2536031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Gets Hairy and Scary</a:t>
            </a:r>
            <a:endParaRPr/>
          </a:p>
        </p:txBody>
      </p:sp>
      <p:pic>
        <p:nvPicPr>
          <p:cNvPr id="1165" name="Google Shape;116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00" y="803263"/>
            <a:ext cx="4866250" cy="17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043" name="Google Shape;2043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An inefficiency emerges! </a:t>
            </a:r>
            <a:r>
              <a:rPr lang="en">
                <a:solidFill>
                  <a:schemeClr val="dk1"/>
                </a:solidFill>
              </a:rPr>
              <a:t>We’ll come back to this.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44" name="Google Shape;2044;p167"/>
          <p:cNvGraphicFramePr/>
          <p:nvPr/>
        </p:nvGraphicFramePr>
        <p:xfrm>
          <a:off x="504100" y="1487838"/>
          <a:ext cx="7856550" cy="13212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45" name="Google Shape;2045;p167"/>
          <p:cNvGraphicFramePr/>
          <p:nvPr/>
        </p:nvGraphicFramePr>
        <p:xfrm>
          <a:off x="504100" y="3392738"/>
          <a:ext cx="7856550" cy="13419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6" name="Google Shape;2046;p167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167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167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167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167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167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167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67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67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6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Stacks/Queues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6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692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Data Structures = Abstractions</a:t>
            </a:r>
            <a:br>
              <a:rPr lang="en" sz="2400"/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Going forward, treat each of the following data structures as concepts. These are paradigmatic ways of organizing data that are commonly seen in code.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072" name="Google Shape;2072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 are another common data structure.</a:t>
            </a:r>
            <a:endParaRPr/>
          </a:p>
        </p:txBody>
      </p:sp>
      <p:sp>
        <p:nvSpPr>
          <p:cNvPr id="2073" name="Google Shape;2073;p170"/>
          <p:cNvSpPr/>
          <p:nvPr/>
        </p:nvSpPr>
        <p:spPr>
          <a:xfrm>
            <a:off x="1328025" y="11586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70"/>
          <p:cNvSpPr txBox="1">
            <a:spLocks noGrp="1"/>
          </p:cNvSpPr>
          <p:nvPr>
            <p:ph type="subTitle" idx="1"/>
          </p:nvPr>
        </p:nvSpPr>
        <p:spPr>
          <a:xfrm>
            <a:off x="-12300" y="1177850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They are similar to arrays in that they are a sequenced order of numbers.</a:t>
            </a:r>
            <a:endParaRPr sz="1300"/>
          </a:p>
        </p:txBody>
      </p:sp>
      <p:pic>
        <p:nvPicPr>
          <p:cNvPr id="2075" name="Google Shape;2075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170"/>
          <p:cNvSpPr/>
          <p:nvPr/>
        </p:nvSpPr>
        <p:spPr>
          <a:xfrm>
            <a:off x="1328025" y="185305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170"/>
          <p:cNvSpPr txBox="1">
            <a:spLocks noGrp="1"/>
          </p:cNvSpPr>
          <p:nvPr>
            <p:ph type="subTitle" idx="2"/>
          </p:nvPr>
        </p:nvSpPr>
        <p:spPr>
          <a:xfrm>
            <a:off x="-12300" y="1872225"/>
            <a:ext cx="6792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difference is they </a:t>
            </a:r>
            <a:r>
              <a:rPr lang="en" sz="1300" b="1"/>
              <a:t>only allow access to the top element. </a:t>
            </a:r>
            <a:endParaRPr sz="1300" b="1"/>
          </a:p>
        </p:txBody>
      </p:sp>
      <p:pic>
        <p:nvPicPr>
          <p:cNvPr id="2078" name="Google Shape;2078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70"/>
          <p:cNvSpPr/>
          <p:nvPr/>
        </p:nvSpPr>
        <p:spPr>
          <a:xfrm>
            <a:off x="1328025" y="257140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170"/>
          <p:cNvSpPr txBox="1">
            <a:spLocks noGrp="1"/>
          </p:cNvSpPr>
          <p:nvPr>
            <p:ph type="subTitle" idx="3"/>
          </p:nvPr>
        </p:nvSpPr>
        <p:spPr>
          <a:xfrm>
            <a:off x="-12300" y="2590575"/>
            <a:ext cx="6971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These data structures obey </a:t>
            </a:r>
            <a:r>
              <a:rPr lang="en" sz="1300" b="1"/>
              <a:t>LIFO (Last-in-first-out)</a:t>
            </a:r>
            <a:r>
              <a:rPr lang="en" sz="1300"/>
              <a:t>. This means </a:t>
            </a:r>
            <a:br>
              <a:rPr lang="en" sz="1300"/>
            </a:br>
            <a:r>
              <a:rPr lang="en" sz="1300"/>
              <a:t>that new elements are placed at the top and removed from the top.</a:t>
            </a:r>
            <a:endParaRPr sz="1300"/>
          </a:p>
        </p:txBody>
      </p:sp>
      <p:pic>
        <p:nvPicPr>
          <p:cNvPr id="2081" name="Google Shape;2081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170"/>
          <p:cNvSpPr/>
          <p:nvPr/>
        </p:nvSpPr>
        <p:spPr>
          <a:xfrm>
            <a:off x="1340325" y="32849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170"/>
          <p:cNvSpPr txBox="1">
            <a:spLocks noGrp="1"/>
          </p:cNvSpPr>
          <p:nvPr>
            <p:ph type="subTitle" idx="4"/>
          </p:nvPr>
        </p:nvSpPr>
        <p:spPr>
          <a:xfrm>
            <a:off x="0" y="3313725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Stacks are an </a:t>
            </a:r>
            <a:r>
              <a:rPr lang="en" sz="1300" b="1"/>
              <a:t>abstraction</a:t>
            </a:r>
            <a:r>
              <a:rPr lang="en" sz="1300"/>
              <a:t> of how data can be arranged.</a:t>
            </a:r>
            <a:endParaRPr sz="1300"/>
          </a:p>
        </p:txBody>
      </p:sp>
      <p:pic>
        <p:nvPicPr>
          <p:cNvPr id="2084" name="Google Shape;2084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5" name="Google Shape;2085;p170"/>
          <p:cNvGraphicFramePr/>
          <p:nvPr/>
        </p:nvGraphicFramePr>
        <p:xfrm>
          <a:off x="7122000" y="1194525"/>
          <a:ext cx="1057100" cy="272130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0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86" name="Google Shape;2086;p170"/>
          <p:cNvSpPr/>
          <p:nvPr/>
        </p:nvSpPr>
        <p:spPr>
          <a:xfrm>
            <a:off x="8279975" y="1211100"/>
            <a:ext cx="382200" cy="27213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70"/>
          <p:cNvSpPr/>
          <p:nvPr/>
        </p:nvSpPr>
        <p:spPr>
          <a:xfrm rot="-5400000" flipH="1">
            <a:off x="8279975" y="353250"/>
            <a:ext cx="382200" cy="13335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093" name="Google Shape;2093;p1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 are another common data structure.</a:t>
            </a:r>
            <a:endParaRPr/>
          </a:p>
        </p:txBody>
      </p:sp>
      <p:sp>
        <p:nvSpPr>
          <p:cNvPr id="2094" name="Google Shape;2094;p171"/>
          <p:cNvSpPr/>
          <p:nvPr/>
        </p:nvSpPr>
        <p:spPr>
          <a:xfrm>
            <a:off x="1328025" y="11586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71"/>
          <p:cNvSpPr txBox="1">
            <a:spLocks noGrp="1"/>
          </p:cNvSpPr>
          <p:nvPr>
            <p:ph type="subTitle" idx="1"/>
          </p:nvPr>
        </p:nvSpPr>
        <p:spPr>
          <a:xfrm>
            <a:off x="-12300" y="1177850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They are similar to arrays in that they are a sequenced order of numbers.</a:t>
            </a:r>
            <a:endParaRPr sz="1300"/>
          </a:p>
        </p:txBody>
      </p:sp>
      <p:pic>
        <p:nvPicPr>
          <p:cNvPr id="2096" name="Google Shape;2096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171"/>
          <p:cNvSpPr/>
          <p:nvPr/>
        </p:nvSpPr>
        <p:spPr>
          <a:xfrm>
            <a:off x="1328025" y="185305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71"/>
          <p:cNvSpPr txBox="1">
            <a:spLocks noGrp="1"/>
          </p:cNvSpPr>
          <p:nvPr>
            <p:ph type="subTitle" idx="2"/>
          </p:nvPr>
        </p:nvSpPr>
        <p:spPr>
          <a:xfrm>
            <a:off x="-12300" y="1872225"/>
            <a:ext cx="6792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difference is that they </a:t>
            </a:r>
            <a:r>
              <a:rPr lang="en" sz="1300" b="1"/>
              <a:t>only allow access to the top element. </a:t>
            </a:r>
            <a:endParaRPr sz="1300" b="1"/>
          </a:p>
        </p:txBody>
      </p:sp>
      <p:pic>
        <p:nvPicPr>
          <p:cNvPr id="2099" name="Google Shape;2099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71"/>
          <p:cNvSpPr/>
          <p:nvPr/>
        </p:nvSpPr>
        <p:spPr>
          <a:xfrm>
            <a:off x="1328025" y="257140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71"/>
          <p:cNvSpPr txBox="1">
            <a:spLocks noGrp="1"/>
          </p:cNvSpPr>
          <p:nvPr>
            <p:ph type="subTitle" idx="3"/>
          </p:nvPr>
        </p:nvSpPr>
        <p:spPr>
          <a:xfrm>
            <a:off x="-12300" y="2590575"/>
            <a:ext cx="6971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These data structures obey </a:t>
            </a:r>
            <a:r>
              <a:rPr lang="en" sz="1300" b="1"/>
              <a:t>“LIFO” (last in, first out)</a:t>
            </a:r>
            <a:r>
              <a:rPr lang="en" sz="1300"/>
              <a:t>. This means </a:t>
            </a:r>
            <a:br>
              <a:rPr lang="en" sz="1300"/>
            </a:br>
            <a:r>
              <a:rPr lang="en" sz="1300"/>
              <a:t>that new elements are placed at the top and removed from the top.</a:t>
            </a:r>
            <a:endParaRPr sz="1300"/>
          </a:p>
        </p:txBody>
      </p:sp>
      <p:pic>
        <p:nvPicPr>
          <p:cNvPr id="2102" name="Google Shape;2102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71"/>
          <p:cNvSpPr/>
          <p:nvPr/>
        </p:nvSpPr>
        <p:spPr>
          <a:xfrm>
            <a:off x="1340325" y="32849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171"/>
          <p:cNvSpPr txBox="1">
            <a:spLocks noGrp="1"/>
          </p:cNvSpPr>
          <p:nvPr>
            <p:ph type="subTitle" idx="4"/>
          </p:nvPr>
        </p:nvSpPr>
        <p:spPr>
          <a:xfrm>
            <a:off x="0" y="3313725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Stacks are an </a:t>
            </a:r>
            <a:r>
              <a:rPr lang="en" sz="1300" b="1"/>
              <a:t>abstraction</a:t>
            </a:r>
            <a:r>
              <a:rPr lang="en" sz="1300"/>
              <a:t> of how data can be arranged.</a:t>
            </a:r>
            <a:endParaRPr sz="1300"/>
          </a:p>
        </p:txBody>
      </p:sp>
      <p:pic>
        <p:nvPicPr>
          <p:cNvPr id="2105" name="Google Shape;2105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700" y="675975"/>
            <a:ext cx="3275251" cy="33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72" descr="Image result for stack of books"/>
          <p:cNvSpPr/>
          <p:nvPr/>
        </p:nvSpPr>
        <p:spPr>
          <a:xfrm>
            <a:off x="155575" y="-108347"/>
            <a:ext cx="3048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3" name="Google Shape;2113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114" name="Google Shape;2114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Last in First Out: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Items added to the top. Removed from the top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115" name="Google Shape;2115;p172"/>
          <p:cNvGraphicFramePr/>
          <p:nvPr/>
        </p:nvGraphicFramePr>
        <p:xfrm>
          <a:off x="460375" y="954450"/>
          <a:ext cx="7318500" cy="360192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31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top</a:t>
                      </a:r>
                      <a:endParaRPr b="1"/>
                    </a:p>
                  </a:txBody>
                  <a:tcPr marL="0" marR="0" marT="0" marB="91425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top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91425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top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91425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11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0" marR="5245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15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8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5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empty stack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base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0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base</a:t>
                      </a:r>
                      <a:endParaRPr sz="1800"/>
                    </a:p>
                  </a:txBody>
                  <a:tcPr marL="91425" marR="0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base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0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16" name="Google Shape;2116;p172"/>
          <p:cNvSpPr/>
          <p:nvPr/>
        </p:nvSpPr>
        <p:spPr>
          <a:xfrm>
            <a:off x="1992575" y="4089775"/>
            <a:ext cx="4755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172"/>
          <p:cNvSpPr/>
          <p:nvPr/>
        </p:nvSpPr>
        <p:spPr>
          <a:xfrm>
            <a:off x="3690100" y="3308875"/>
            <a:ext cx="4755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72"/>
          <p:cNvSpPr/>
          <p:nvPr/>
        </p:nvSpPr>
        <p:spPr>
          <a:xfrm>
            <a:off x="5377250" y="3308875"/>
            <a:ext cx="4755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9" name="Google Shape;2119;p172"/>
          <p:cNvCxnSpPr/>
          <p:nvPr/>
        </p:nvCxnSpPr>
        <p:spPr>
          <a:xfrm>
            <a:off x="616300" y="4406875"/>
            <a:ext cx="10197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0" name="Google Shape;2120;p172"/>
          <p:cNvSpPr/>
          <p:nvPr/>
        </p:nvSpPr>
        <p:spPr>
          <a:xfrm>
            <a:off x="1921025" y="3308875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72"/>
          <p:cNvSpPr/>
          <p:nvPr/>
        </p:nvSpPr>
        <p:spPr>
          <a:xfrm>
            <a:off x="1921025" y="3831150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172"/>
          <p:cNvSpPr/>
          <p:nvPr/>
        </p:nvSpPr>
        <p:spPr>
          <a:xfrm>
            <a:off x="3547000" y="2795725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72"/>
          <p:cNvSpPr/>
          <p:nvPr/>
        </p:nvSpPr>
        <p:spPr>
          <a:xfrm>
            <a:off x="5305700" y="2746425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Stacks: In Code</a:t>
            </a:r>
            <a:endParaRPr/>
          </a:p>
        </p:txBody>
      </p:sp>
      <p:sp>
        <p:nvSpPr>
          <p:cNvPr id="2129" name="Google Shape;2129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249600" cy="2860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“Stacks” aren’t supported natively in JavaScript.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 utilize this structure, one needs to create the class themselves.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Once you’ve created a class you can create and utilize these structures in your code.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130" name="Google Shape;2130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3788" y="800100"/>
            <a:ext cx="2965084" cy="40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300" y="3155525"/>
            <a:ext cx="2965075" cy="165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2137" name="Google Shape;2137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Queues are another common data structure.</a:t>
            </a:r>
            <a:endParaRPr/>
          </a:p>
        </p:txBody>
      </p:sp>
      <p:sp>
        <p:nvSpPr>
          <p:cNvPr id="2138" name="Google Shape;2138;p174"/>
          <p:cNvSpPr/>
          <p:nvPr/>
        </p:nvSpPr>
        <p:spPr>
          <a:xfrm>
            <a:off x="1328025" y="1158675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74"/>
          <p:cNvSpPr txBox="1">
            <a:spLocks noGrp="1"/>
          </p:cNvSpPr>
          <p:nvPr>
            <p:ph type="subTitle" idx="1"/>
          </p:nvPr>
        </p:nvSpPr>
        <p:spPr>
          <a:xfrm>
            <a:off x="-12300" y="1177850"/>
            <a:ext cx="6759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They are similar to arrays in that they are a sequenced order of numbers.</a:t>
            </a:r>
            <a:endParaRPr sz="1400" dirty="0"/>
          </a:p>
        </p:txBody>
      </p:sp>
      <p:pic>
        <p:nvPicPr>
          <p:cNvPr id="2140" name="Google Shape;2140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74"/>
          <p:cNvSpPr/>
          <p:nvPr/>
        </p:nvSpPr>
        <p:spPr>
          <a:xfrm>
            <a:off x="1328025" y="1853050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174"/>
          <p:cNvSpPr txBox="1">
            <a:spLocks noGrp="1"/>
          </p:cNvSpPr>
          <p:nvPr>
            <p:ph type="subTitle" idx="2"/>
          </p:nvPr>
        </p:nvSpPr>
        <p:spPr>
          <a:xfrm>
            <a:off x="-12300" y="1872225"/>
            <a:ext cx="7766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difference is they </a:t>
            </a:r>
            <a:r>
              <a:rPr lang="en" sz="1400" b="1" dirty="0"/>
              <a:t>only allow access to the first element. </a:t>
            </a:r>
            <a:endParaRPr sz="1400" b="1" dirty="0"/>
          </a:p>
        </p:txBody>
      </p:sp>
      <p:pic>
        <p:nvPicPr>
          <p:cNvPr id="2143" name="Google Shape;2143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74"/>
          <p:cNvSpPr/>
          <p:nvPr/>
        </p:nvSpPr>
        <p:spPr>
          <a:xfrm>
            <a:off x="1328025" y="2571400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74"/>
          <p:cNvSpPr txBox="1">
            <a:spLocks noGrp="1"/>
          </p:cNvSpPr>
          <p:nvPr>
            <p:ph type="subTitle" idx="3"/>
          </p:nvPr>
        </p:nvSpPr>
        <p:spPr>
          <a:xfrm>
            <a:off x="-12300" y="2590575"/>
            <a:ext cx="7867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data structures obey </a:t>
            </a:r>
            <a:r>
              <a:rPr lang="en" b="1" dirty="0"/>
              <a:t>FIFO (first in, first out)</a:t>
            </a:r>
            <a:r>
              <a:rPr lang="en" dirty="0"/>
              <a:t>. This means that new elements are placed at the “back” but that the “first” element is removed from the front.</a:t>
            </a:r>
            <a:endParaRPr dirty="0"/>
          </a:p>
        </p:txBody>
      </p:sp>
      <p:pic>
        <p:nvPicPr>
          <p:cNvPr id="2146" name="Google Shape;2146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74"/>
          <p:cNvSpPr/>
          <p:nvPr/>
        </p:nvSpPr>
        <p:spPr>
          <a:xfrm>
            <a:off x="1340325" y="3284975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74"/>
          <p:cNvSpPr txBox="1">
            <a:spLocks noGrp="1"/>
          </p:cNvSpPr>
          <p:nvPr>
            <p:ph type="subTitle" idx="4"/>
          </p:nvPr>
        </p:nvSpPr>
        <p:spPr>
          <a:xfrm>
            <a:off x="0" y="3313725"/>
            <a:ext cx="7867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Queues are an </a:t>
            </a:r>
            <a:r>
              <a:rPr lang="en" b="1" dirty="0"/>
              <a:t>abstraction</a:t>
            </a:r>
            <a:r>
              <a:rPr lang="en" dirty="0"/>
              <a:t> of how data can be arranged.</a:t>
            </a:r>
            <a:endParaRPr dirty="0"/>
          </a:p>
        </p:txBody>
      </p:sp>
      <p:pic>
        <p:nvPicPr>
          <p:cNvPr id="2149" name="Google Shape;2149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0" name="Google Shape;2150;p174"/>
          <p:cNvGraphicFramePr/>
          <p:nvPr/>
        </p:nvGraphicFramePr>
        <p:xfrm>
          <a:off x="7586700" y="1194525"/>
          <a:ext cx="939800" cy="272130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51" name="Google Shape;2151;p174"/>
          <p:cNvSpPr/>
          <p:nvPr/>
        </p:nvSpPr>
        <p:spPr>
          <a:xfrm rot="10800000" flipH="1">
            <a:off x="8604950" y="1211100"/>
            <a:ext cx="382200" cy="27213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174"/>
          <p:cNvSpPr/>
          <p:nvPr/>
        </p:nvSpPr>
        <p:spPr>
          <a:xfrm rot="-5400000" flipH="1">
            <a:off x="8279975" y="353250"/>
            <a:ext cx="382200" cy="13335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Google Shape;215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Queue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0" name="Google Shape;2160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Queues are best remembered as similar to a movie queue. </a:t>
            </a:r>
            <a:br>
              <a:rPr lang="en" sz="2400">
                <a:solidFill>
                  <a:srgbClr val="FFFFFF"/>
                </a:solidFill>
              </a:rPr>
            </a:br>
            <a:r>
              <a:rPr lang="en" sz="2400">
                <a:solidFill>
                  <a:srgbClr val="FFFFFF"/>
                </a:solidFill>
              </a:rPr>
              <a:t>The first one in line is the first one to enter (or exit).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161" name="Google Shape;2161;p175"/>
          <p:cNvCxnSpPr/>
          <p:nvPr/>
        </p:nvCxnSpPr>
        <p:spPr>
          <a:xfrm>
            <a:off x="274375" y="640080"/>
            <a:ext cx="6123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Queue: In Code</a:t>
            </a:r>
            <a:endParaRPr/>
          </a:p>
        </p:txBody>
      </p:sp>
      <p:sp>
        <p:nvSpPr>
          <p:cNvPr id="2167" name="Google Shape;2167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249600" cy="2860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“Queues” aren’t supported natively in JavaScript.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Again, this means we need to create our own.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Queues provide two common methods: </a:t>
            </a:r>
            <a:r>
              <a:rPr lang="en" sz="14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enqueue</a:t>
            </a:r>
            <a:r>
              <a:rPr lang="en" sz="1400"/>
              <a:t> and </a:t>
            </a:r>
            <a:r>
              <a:rPr lang="en" sz="14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dequeue</a:t>
            </a:r>
            <a:r>
              <a:rPr lang="en" sz="1400"/>
              <a:t>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168" name="Google Shape;2168;p176" descr="https://i.gyazo.com/ffa7ec2fb7de6a9ae60e658d1425284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7500" y="800100"/>
            <a:ext cx="2581359" cy="401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76" descr="https://i.gyazo.com/0c0f174fc4a5528560097c1be7b8429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2225" y="3099650"/>
            <a:ext cx="3202625" cy="1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Be Wary of Imposter Syndrome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let the hard stuff scare you.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7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182" name="Google Shape;2182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</a:rPr>
              <a:t>An inefficiency emerges!</a:t>
            </a:r>
            <a:r>
              <a:rPr lang="en" b="1"/>
              <a:t> </a:t>
            </a:r>
            <a:r>
              <a:rPr lang="en"/>
              <a:t>We’ll come back to this.</a:t>
            </a:r>
            <a:endParaRPr/>
          </a:p>
        </p:txBody>
      </p:sp>
      <p:graphicFrame>
        <p:nvGraphicFramePr>
          <p:cNvPr id="2183" name="Google Shape;2183;p178"/>
          <p:cNvGraphicFramePr/>
          <p:nvPr/>
        </p:nvGraphicFramePr>
        <p:xfrm>
          <a:off x="504100" y="1487838"/>
          <a:ext cx="7856550" cy="13212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84" name="Google Shape;2184;p178"/>
          <p:cNvGraphicFramePr/>
          <p:nvPr/>
        </p:nvGraphicFramePr>
        <p:xfrm>
          <a:off x="504100" y="3392738"/>
          <a:ext cx="7856550" cy="13419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85" name="Google Shape;2185;p178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78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78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78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78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178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178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178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178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  <p:sp>
        <p:nvSpPr>
          <p:cNvPr id="2199" name="Google Shape;2199;p179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79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Linked lists</a:t>
            </a:r>
            <a:r>
              <a:rPr lang="en" sz="1400" dirty="0"/>
              <a:t> are data structures in which each element of the list is sequentially joined to the next element.</a:t>
            </a:r>
            <a:endParaRPr sz="1400" dirty="0"/>
          </a:p>
        </p:txBody>
      </p:sp>
      <p:pic>
        <p:nvPicPr>
          <p:cNvPr id="2201" name="Google Shape;2201;p17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179"/>
          <p:cNvSpPr/>
          <p:nvPr/>
        </p:nvSpPr>
        <p:spPr>
          <a:xfrm>
            <a:off x="1362456" y="1483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179"/>
          <p:cNvSpPr txBox="1">
            <a:spLocks noGrp="1"/>
          </p:cNvSpPr>
          <p:nvPr>
            <p:ph type="subTitle" idx="2"/>
          </p:nvPr>
        </p:nvSpPr>
        <p:spPr>
          <a:xfrm>
            <a:off x="25" y="1502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major difference is that the list elements are not stored </a:t>
            </a:r>
            <a:r>
              <a:rPr lang="en" sz="1400" b="1" dirty="0"/>
              <a:t>contiguously</a:t>
            </a:r>
            <a:r>
              <a:rPr lang="en" sz="1400" dirty="0"/>
              <a:t> in memory </a:t>
            </a:r>
            <a:br>
              <a:rPr lang="en" sz="1400" dirty="0"/>
            </a:br>
            <a:r>
              <a:rPr lang="en" sz="1400" dirty="0"/>
              <a:t>(i.e., they fall in different memory slots).  </a:t>
            </a:r>
            <a:endParaRPr sz="1400" dirty="0"/>
          </a:p>
        </p:txBody>
      </p:sp>
      <p:pic>
        <p:nvPicPr>
          <p:cNvPr id="2204" name="Google Shape;2204;p17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496836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79"/>
          <p:cNvSpPr/>
          <p:nvPr/>
        </p:nvSpPr>
        <p:spPr>
          <a:xfrm>
            <a:off x="1362456" y="21944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79"/>
          <p:cNvSpPr txBox="1">
            <a:spLocks noGrp="1"/>
          </p:cNvSpPr>
          <p:nvPr>
            <p:ph type="subTitle" idx="3"/>
          </p:nvPr>
        </p:nvSpPr>
        <p:spPr>
          <a:xfrm>
            <a:off x="25" y="22136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linked lists keep track of the position of elements using </a:t>
            </a:r>
            <a:r>
              <a:rPr lang="en" b="1" dirty="0"/>
              <a:t>pointers</a:t>
            </a:r>
            <a:r>
              <a:rPr lang="en" dirty="0"/>
              <a:t>, which explicitly point to the “connected item.”</a:t>
            </a:r>
            <a:endParaRPr dirty="0"/>
          </a:p>
        </p:txBody>
      </p:sp>
      <p:pic>
        <p:nvPicPr>
          <p:cNvPr id="2207" name="Google Shape;2207;p17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208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179"/>
          <p:cNvSpPr/>
          <p:nvPr/>
        </p:nvSpPr>
        <p:spPr>
          <a:xfrm>
            <a:off x="1362456" y="29250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179"/>
          <p:cNvSpPr txBox="1">
            <a:spLocks noGrp="1"/>
          </p:cNvSpPr>
          <p:nvPr>
            <p:ph type="subTitle" idx="4"/>
          </p:nvPr>
        </p:nvSpPr>
        <p:spPr>
          <a:xfrm>
            <a:off x="25" y="29442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element (called a </a:t>
            </a:r>
            <a:r>
              <a:rPr lang="en" b="1" dirty="0"/>
              <a:t>node</a:t>
            </a:r>
            <a:r>
              <a:rPr lang="en" dirty="0"/>
              <a:t>) tracks both the item’s and the next item’s position.</a:t>
            </a:r>
            <a:endParaRPr dirty="0"/>
          </a:p>
        </p:txBody>
      </p:sp>
      <p:pic>
        <p:nvPicPr>
          <p:cNvPr id="2210" name="Google Shape;2210;p17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938860"/>
            <a:ext cx="785566" cy="6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1" name="Google Shape;2211;p179"/>
          <p:cNvGrpSpPr/>
          <p:nvPr/>
        </p:nvGrpSpPr>
        <p:grpSpPr>
          <a:xfrm>
            <a:off x="1362450" y="3783000"/>
            <a:ext cx="7344872" cy="897020"/>
            <a:chOff x="1053850" y="3674850"/>
            <a:chExt cx="7344872" cy="897020"/>
          </a:xfrm>
        </p:grpSpPr>
        <p:grpSp>
          <p:nvGrpSpPr>
            <p:cNvPr id="2212" name="Google Shape;2212;p179"/>
            <p:cNvGrpSpPr/>
            <p:nvPr/>
          </p:nvGrpSpPr>
          <p:grpSpPr>
            <a:xfrm>
              <a:off x="1053850" y="3674850"/>
              <a:ext cx="7344785" cy="897020"/>
              <a:chOff x="1053850" y="3674850"/>
              <a:chExt cx="7344785" cy="897020"/>
            </a:xfrm>
          </p:grpSpPr>
          <p:sp>
            <p:nvSpPr>
              <p:cNvPr id="2213" name="Google Shape;2213;p179"/>
              <p:cNvSpPr/>
              <p:nvPr/>
            </p:nvSpPr>
            <p:spPr>
              <a:xfrm>
                <a:off x="7750635" y="3923705"/>
                <a:ext cx="648000" cy="648000"/>
              </a:xfrm>
              <a:prstGeom prst="rect">
                <a:avLst/>
              </a:prstGeom>
              <a:noFill/>
              <a:ln w="9525" cap="flat" cmpd="sng">
                <a:solidFill>
                  <a:srgbClr val="A9B7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4" name="Google Shape;2214;p179"/>
              <p:cNvSpPr/>
              <p:nvPr/>
            </p:nvSpPr>
            <p:spPr>
              <a:xfrm>
                <a:off x="6577802" y="3923870"/>
                <a:ext cx="648000" cy="648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 Light"/>
                    <a:ea typeface="Roboto Light"/>
                    <a:cs typeface="Roboto Light"/>
                    <a:sym typeface="Roboto Light"/>
                  </a:rPr>
                  <a:t>next</a:t>
                </a:r>
                <a:endParaRPr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5" name="Google Shape;2215;p179"/>
              <p:cNvSpPr/>
              <p:nvPr/>
            </p:nvSpPr>
            <p:spPr>
              <a:xfrm>
                <a:off x="5929927" y="3923705"/>
                <a:ext cx="648000" cy="648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 Light"/>
                    <a:ea typeface="Roboto Light"/>
                    <a:cs typeface="Roboto Light"/>
                    <a:sym typeface="Roboto Light"/>
                  </a:rPr>
                  <a:t>item</a:t>
                </a:r>
                <a:endParaRPr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6" name="Google Shape;2216;p179"/>
              <p:cNvSpPr txBox="1"/>
              <p:nvPr/>
            </p:nvSpPr>
            <p:spPr>
              <a:xfrm>
                <a:off x="5929925" y="3674850"/>
                <a:ext cx="12963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node</a:t>
                </a:r>
                <a:endParaRPr/>
              </a:p>
            </p:txBody>
          </p:sp>
          <p:sp>
            <p:nvSpPr>
              <p:cNvPr id="2217" name="Google Shape;2217;p179"/>
              <p:cNvSpPr/>
              <p:nvPr/>
            </p:nvSpPr>
            <p:spPr>
              <a:xfrm>
                <a:off x="6878800" y="4297113"/>
                <a:ext cx="785400" cy="141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18" name="Google Shape;2218;p179"/>
              <p:cNvGrpSpPr/>
              <p:nvPr/>
            </p:nvGrpSpPr>
            <p:grpSpPr>
              <a:xfrm>
                <a:off x="4101125" y="3674850"/>
                <a:ext cx="1734275" cy="897020"/>
                <a:chOff x="5929925" y="3674850"/>
                <a:chExt cx="1734275" cy="897020"/>
              </a:xfrm>
            </p:grpSpPr>
            <p:sp>
              <p:nvSpPr>
                <p:cNvPr id="2219" name="Google Shape;2219;p179"/>
                <p:cNvSpPr/>
                <p:nvPr/>
              </p:nvSpPr>
              <p:spPr>
                <a:xfrm>
                  <a:off x="6577802" y="3923870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next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0" name="Google Shape;2220;p179"/>
                <p:cNvSpPr/>
                <p:nvPr/>
              </p:nvSpPr>
              <p:spPr>
                <a:xfrm>
                  <a:off x="5929927" y="3923705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item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1" name="Google Shape;2221;p179"/>
                <p:cNvSpPr/>
                <p:nvPr/>
              </p:nvSpPr>
              <p:spPr>
                <a:xfrm>
                  <a:off x="6810300" y="4276574"/>
                  <a:ext cx="183000" cy="18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179"/>
                <p:cNvSpPr txBox="1"/>
                <p:nvPr/>
              </p:nvSpPr>
              <p:spPr>
                <a:xfrm>
                  <a:off x="5929925" y="3674850"/>
                  <a:ext cx="1296300" cy="22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dk1"/>
                      </a:solidFill>
                      <a:latin typeface="Roboto Light"/>
                      <a:ea typeface="Roboto Light"/>
                      <a:cs typeface="Roboto Light"/>
                      <a:sym typeface="Roboto Light"/>
                    </a:rPr>
                    <a:t>node</a:t>
                  </a:r>
                  <a:endParaRPr/>
                </a:p>
              </p:txBody>
            </p:sp>
            <p:sp>
              <p:nvSpPr>
                <p:cNvPr id="2223" name="Google Shape;2223;p179"/>
                <p:cNvSpPr/>
                <p:nvPr/>
              </p:nvSpPr>
              <p:spPr>
                <a:xfrm>
                  <a:off x="6878800" y="4297125"/>
                  <a:ext cx="785400" cy="1419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4" name="Google Shape;2224;p179"/>
              <p:cNvGrpSpPr/>
              <p:nvPr/>
            </p:nvGrpSpPr>
            <p:grpSpPr>
              <a:xfrm>
                <a:off x="2280425" y="3674850"/>
                <a:ext cx="1734275" cy="897020"/>
                <a:chOff x="5929925" y="3674850"/>
                <a:chExt cx="1734275" cy="897020"/>
              </a:xfrm>
            </p:grpSpPr>
            <p:sp>
              <p:nvSpPr>
                <p:cNvPr id="2225" name="Google Shape;2225;p179"/>
                <p:cNvSpPr/>
                <p:nvPr/>
              </p:nvSpPr>
              <p:spPr>
                <a:xfrm>
                  <a:off x="6577802" y="3923870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next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6" name="Google Shape;2226;p179"/>
                <p:cNvSpPr/>
                <p:nvPr/>
              </p:nvSpPr>
              <p:spPr>
                <a:xfrm>
                  <a:off x="5929927" y="3923705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item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7" name="Google Shape;2227;p179"/>
                <p:cNvSpPr/>
                <p:nvPr/>
              </p:nvSpPr>
              <p:spPr>
                <a:xfrm>
                  <a:off x="6810300" y="4276574"/>
                  <a:ext cx="183000" cy="18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179"/>
                <p:cNvSpPr txBox="1"/>
                <p:nvPr/>
              </p:nvSpPr>
              <p:spPr>
                <a:xfrm>
                  <a:off x="5929925" y="3674850"/>
                  <a:ext cx="1296300" cy="22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dk1"/>
                      </a:solidFill>
                      <a:latin typeface="Roboto Light"/>
                      <a:ea typeface="Roboto Light"/>
                      <a:cs typeface="Roboto Light"/>
                      <a:sym typeface="Roboto Light"/>
                    </a:rPr>
                    <a:t>node</a:t>
                  </a:r>
                  <a:endParaRPr/>
                </a:p>
              </p:txBody>
            </p:sp>
            <p:sp>
              <p:nvSpPr>
                <p:cNvPr id="2229" name="Google Shape;2229;p179"/>
                <p:cNvSpPr/>
                <p:nvPr/>
              </p:nvSpPr>
              <p:spPr>
                <a:xfrm>
                  <a:off x="6878800" y="4297125"/>
                  <a:ext cx="785400" cy="1419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30" name="Google Shape;2230;p179"/>
              <p:cNvSpPr txBox="1"/>
              <p:nvPr/>
            </p:nvSpPr>
            <p:spPr>
              <a:xfrm>
                <a:off x="7750450" y="3674850"/>
                <a:ext cx="6480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null</a:t>
                </a:r>
                <a:endParaRPr/>
              </a:p>
            </p:txBody>
          </p:sp>
          <p:sp>
            <p:nvSpPr>
              <p:cNvPr id="2231" name="Google Shape;2231;p179"/>
              <p:cNvSpPr txBox="1"/>
              <p:nvPr/>
            </p:nvSpPr>
            <p:spPr>
              <a:xfrm>
                <a:off x="1053850" y="4254675"/>
                <a:ext cx="6480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head</a:t>
                </a:r>
                <a:endParaRPr/>
              </a:p>
            </p:txBody>
          </p:sp>
          <p:sp>
            <p:nvSpPr>
              <p:cNvPr id="2232" name="Google Shape;2232;p179"/>
              <p:cNvSpPr/>
              <p:nvPr/>
            </p:nvSpPr>
            <p:spPr>
              <a:xfrm>
                <a:off x="1613722" y="4297125"/>
                <a:ext cx="580200" cy="141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79"/>
              <p:cNvSpPr/>
              <p:nvPr/>
            </p:nvSpPr>
            <p:spPr>
              <a:xfrm>
                <a:off x="4370563" y="4276574"/>
                <a:ext cx="183000" cy="183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79"/>
              <p:cNvSpPr/>
              <p:nvPr/>
            </p:nvSpPr>
            <p:spPr>
              <a:xfrm>
                <a:off x="2497663" y="4276574"/>
                <a:ext cx="183000" cy="183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5" name="Google Shape;2235;p179"/>
            <p:cNvGrpSpPr/>
            <p:nvPr/>
          </p:nvGrpSpPr>
          <p:grpSpPr>
            <a:xfrm>
              <a:off x="7750632" y="3932899"/>
              <a:ext cx="648090" cy="629937"/>
              <a:chOff x="5987700" y="2939213"/>
              <a:chExt cx="686100" cy="729600"/>
            </a:xfrm>
          </p:grpSpPr>
          <p:sp>
            <p:nvSpPr>
              <p:cNvPr id="2236" name="Google Shape;2236;p179"/>
              <p:cNvSpPr/>
              <p:nvPr/>
            </p:nvSpPr>
            <p:spPr>
              <a:xfrm>
                <a:off x="5987700" y="3304013"/>
                <a:ext cx="686100" cy="364800"/>
              </a:xfrm>
              <a:prstGeom prst="triangle">
                <a:avLst>
                  <a:gd name="adj" fmla="val 49806"/>
                </a:avLst>
              </a:prstGeom>
              <a:solidFill>
                <a:srgbClr val="F3F3F3"/>
              </a:solidFill>
              <a:ln w="9525" cap="flat" cmpd="sng">
                <a:solidFill>
                  <a:srgbClr val="A9B7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79"/>
              <p:cNvSpPr/>
              <p:nvPr/>
            </p:nvSpPr>
            <p:spPr>
              <a:xfrm rot="10800000">
                <a:off x="5987700" y="2939213"/>
                <a:ext cx="686100" cy="364800"/>
              </a:xfrm>
              <a:prstGeom prst="triangle">
                <a:avLst>
                  <a:gd name="adj" fmla="val 49806"/>
                </a:avLst>
              </a:prstGeom>
              <a:solidFill>
                <a:srgbClr val="F3F3F3"/>
              </a:solidFill>
              <a:ln w="9525" cap="flat" cmpd="sng">
                <a:solidFill>
                  <a:srgbClr val="A9B7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8" name="Google Shape;2238;p179"/>
            <p:cNvSpPr/>
            <p:nvPr/>
          </p:nvSpPr>
          <p:spPr>
            <a:xfrm>
              <a:off x="6810300" y="4276574"/>
              <a:ext cx="183000" cy="18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79"/>
            <p:cNvSpPr/>
            <p:nvPr/>
          </p:nvSpPr>
          <p:spPr>
            <a:xfrm>
              <a:off x="6181775" y="4276574"/>
              <a:ext cx="183000" cy="18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  <p:sp>
        <p:nvSpPr>
          <p:cNvPr id="2245" name="Google Shape;2245;p180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80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Linked lists are like trains. </a:t>
            </a:r>
            <a:endParaRPr sz="1400" dirty="0"/>
          </a:p>
        </p:txBody>
      </p:sp>
      <p:pic>
        <p:nvPicPr>
          <p:cNvPr id="2247" name="Google Shape;2247;p18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180"/>
          <p:cNvSpPr/>
          <p:nvPr/>
        </p:nvSpPr>
        <p:spPr>
          <a:xfrm>
            <a:off x="1362456" y="1483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80"/>
          <p:cNvSpPr txBox="1">
            <a:spLocks noGrp="1"/>
          </p:cNvSpPr>
          <p:nvPr>
            <p:ph type="subTitle" idx="2"/>
          </p:nvPr>
        </p:nvSpPr>
        <p:spPr>
          <a:xfrm>
            <a:off x="25" y="1502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Each car in the train not only knows its own position but it also knows the position of the car in front of it. </a:t>
            </a:r>
            <a:endParaRPr sz="1400" dirty="0"/>
          </a:p>
        </p:txBody>
      </p:sp>
      <p:pic>
        <p:nvPicPr>
          <p:cNvPr id="2250" name="Google Shape;2250;p18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96836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3925"/>
            <a:ext cx="8839200" cy="228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Google Shape;2257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725" y="363050"/>
            <a:ext cx="3001550" cy="432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List: In Code</a:t>
            </a:r>
            <a:endParaRPr/>
          </a:p>
        </p:txBody>
      </p:sp>
      <p:sp>
        <p:nvSpPr>
          <p:cNvPr id="2259" name="Google Shape;2259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703300" cy="1642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JS does not include linked lists natively, but when you need one, plenty of implementations are available online.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Check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Be the Teacher</a:t>
            </a:r>
            <a:endParaRPr/>
          </a:p>
        </p:txBody>
      </p:sp>
      <p:sp>
        <p:nvSpPr>
          <p:cNvPr id="2272" name="Google Shape;2272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person next to you, explain each of the following concepts:</a:t>
            </a:r>
            <a:endParaRPr/>
          </a:p>
        </p:txBody>
      </p:sp>
      <p:sp>
        <p:nvSpPr>
          <p:cNvPr id="2273" name="Google Shape;2273;p18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one disadvantage of an array?</a:t>
            </a:r>
            <a:endParaRPr sz="1300"/>
          </a:p>
        </p:txBody>
      </p:sp>
      <p:sp>
        <p:nvSpPr>
          <p:cNvPr id="2274" name="Google Shape;2274;p18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Most important question: why are we doing all this again?</a:t>
            </a:r>
            <a:endParaRPr sz="1300"/>
          </a:p>
        </p:txBody>
      </p:sp>
      <p:sp>
        <p:nvSpPr>
          <p:cNvPr id="2275" name="Google Shape;2275;p18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linked list?</a:t>
            </a:r>
            <a:endParaRPr sz="1300"/>
          </a:p>
        </p:txBody>
      </p:sp>
      <p:sp>
        <p:nvSpPr>
          <p:cNvPr id="2276" name="Google Shape;2276;p18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How are they each different from arrays?</a:t>
            </a:r>
            <a:endParaRPr sz="1300"/>
          </a:p>
        </p:txBody>
      </p:sp>
      <p:sp>
        <p:nvSpPr>
          <p:cNvPr id="2277" name="Google Shape;2277;p18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84834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stack?</a:t>
            </a:r>
            <a:endParaRPr sz="1300"/>
          </a:p>
        </p:txBody>
      </p:sp>
      <p:sp>
        <p:nvSpPr>
          <p:cNvPr id="2278" name="Google Shape;2278;p18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84834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queue?</a:t>
            </a:r>
            <a:endParaRPr sz="1300"/>
          </a:p>
        </p:txBody>
      </p:sp>
      <p:sp>
        <p:nvSpPr>
          <p:cNvPr id="2279" name="Google Shape;2279;p18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2827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data structure?</a:t>
            </a:r>
            <a:endParaRPr sz="1300"/>
          </a:p>
        </p:txBody>
      </p:sp>
      <p:sp>
        <p:nvSpPr>
          <p:cNvPr id="2280" name="Google Shape;2280;p18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5662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does FIFO and LIFO stand for and mean?</a:t>
            </a:r>
            <a:endParaRPr sz="13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8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(Maps)</a:t>
            </a:r>
            <a:endParaRPr/>
          </a:p>
        </p:txBody>
      </p:sp>
      <p:sp>
        <p:nvSpPr>
          <p:cNvPr id="2287" name="Google Shape;2287;p1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7025" y="1712310"/>
            <a:ext cx="2903351" cy="17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(Maps): Actually Useful</a:t>
            </a:r>
            <a:endParaRPr/>
          </a:p>
        </p:txBody>
      </p:sp>
      <p:sp>
        <p:nvSpPr>
          <p:cNvPr id="2295" name="Google Shape;2295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are an incredibly important data structure. In fact, they address a common situation you’ve faced in this class.</a:t>
            </a:r>
            <a:endParaRPr/>
          </a:p>
        </p:txBody>
      </p:sp>
      <p:grpSp>
        <p:nvGrpSpPr>
          <p:cNvPr id="2296" name="Google Shape;2296;p185"/>
          <p:cNvGrpSpPr/>
          <p:nvPr/>
        </p:nvGrpSpPr>
        <p:grpSpPr>
          <a:xfrm>
            <a:off x="529525" y="1625738"/>
            <a:ext cx="681997" cy="855451"/>
            <a:chOff x="529525" y="1429150"/>
            <a:chExt cx="681997" cy="855451"/>
          </a:xfrm>
        </p:grpSpPr>
        <p:pic>
          <p:nvPicPr>
            <p:cNvPr id="2297" name="Google Shape;2297;p1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525" y="1583201"/>
              <a:ext cx="681997" cy="701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298" name="Google Shape;2298;p185"/>
            <p:cNvSpPr txBox="1"/>
            <p:nvPr/>
          </p:nvSpPr>
          <p:spPr>
            <a:xfrm>
              <a:off x="642225" y="1429150"/>
              <a:ext cx="509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Courier"/>
                  <a:ea typeface="Courier"/>
                  <a:cs typeface="Courier"/>
                  <a:sym typeface="Courier"/>
                </a:rPr>
                <a:t>Q</a:t>
              </a:r>
              <a:endParaRPr sz="3600"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299" name="Google Shape;2299;p185"/>
          <p:cNvSpPr txBox="1"/>
          <p:nvPr/>
        </p:nvSpPr>
        <p:spPr>
          <a:xfrm>
            <a:off x="725150" y="23201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would you print all the pet names?</a:t>
            </a:r>
            <a:endParaRPr sz="18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5" name="Google Shape;2305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7025" y="1712310"/>
            <a:ext cx="2903351" cy="17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Dictionaries (Maps): Actually Useful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are an incredibly important data structure. In fact, they address a common situation you’ve faced in this class.</a:t>
            </a:r>
            <a:endParaRPr/>
          </a:p>
        </p:txBody>
      </p:sp>
      <p:grpSp>
        <p:nvGrpSpPr>
          <p:cNvPr id="2308" name="Google Shape;2308;p186"/>
          <p:cNvGrpSpPr/>
          <p:nvPr/>
        </p:nvGrpSpPr>
        <p:grpSpPr>
          <a:xfrm>
            <a:off x="529525" y="1625738"/>
            <a:ext cx="681997" cy="855451"/>
            <a:chOff x="529525" y="1429150"/>
            <a:chExt cx="681997" cy="855451"/>
          </a:xfrm>
        </p:grpSpPr>
        <p:pic>
          <p:nvPicPr>
            <p:cNvPr id="2309" name="Google Shape;2309;p1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525" y="1583201"/>
              <a:ext cx="681997" cy="701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10" name="Google Shape;2310;p186"/>
            <p:cNvSpPr txBox="1"/>
            <p:nvPr/>
          </p:nvSpPr>
          <p:spPr>
            <a:xfrm>
              <a:off x="642225" y="1429150"/>
              <a:ext cx="509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Courier"/>
                  <a:ea typeface="Courier"/>
                  <a:cs typeface="Courier"/>
                  <a:sym typeface="Courier"/>
                </a:rPr>
                <a:t>Q</a:t>
              </a:r>
              <a:endParaRPr sz="3600"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311" name="Google Shape;2311;p186"/>
          <p:cNvSpPr txBox="1"/>
          <p:nvPr/>
        </p:nvSpPr>
        <p:spPr>
          <a:xfrm>
            <a:off x="725150" y="23201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would you print all the pet names?</a:t>
            </a:r>
            <a:endParaRPr sz="18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2" name="Google Shape;2312;p1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813" y="4152800"/>
            <a:ext cx="6643687" cy="565808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86"/>
          <p:cNvSpPr txBox="1"/>
          <p:nvPr/>
        </p:nvSpPr>
        <p:spPr>
          <a:xfrm>
            <a:off x="730950" y="36917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Arrays don’t solve the problem either: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Cover This?</a:t>
            </a:r>
            <a:endParaRPr/>
          </a:p>
        </p:txBody>
      </p:sp>
      <p:sp>
        <p:nvSpPr>
          <p:cNvPr id="1178" name="Google Shape;117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0" name="Google Shape;1180;p7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7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7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79"/>
          <p:cNvSpPr txBox="1">
            <a:spLocks noGrp="1"/>
          </p:cNvSpPr>
          <p:nvPr>
            <p:ph type="subTitle" idx="1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</a:t>
            </a:r>
            <a:r>
              <a:rPr lang="en" dirty="0"/>
              <a:t>interview. </a:t>
            </a:r>
            <a:r>
              <a:rPr lang="en-US" dirty="0"/>
              <a:t>It is how you get the job.</a:t>
            </a:r>
            <a:endParaRPr dirty="0"/>
          </a:p>
        </p:txBody>
      </p:sp>
      <p:sp>
        <p:nvSpPr>
          <p:cNvPr id="1190" name="Google Shape;119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9"/>
          <p:cNvSpPr txBox="1">
            <a:spLocks noGrp="1"/>
          </p:cNvSpPr>
          <p:nvPr>
            <p:ph type="subTitle" idx="2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Performance is massively important to computing. Understanding the implications and options you have is essential</a:t>
            </a:r>
            <a:endParaRPr sz="1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193" name="Google Shape;1193;p79"/>
          <p:cNvSpPr txBox="1">
            <a:spLocks noGrp="1"/>
          </p:cNvSpPr>
          <p:nvPr>
            <p:ph type="subTitle" idx="3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computational challenges force you to deepen your understanding</a:t>
            </a:r>
            <a:endParaRPr sz="180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Dictionaries (Maps): Actually Useful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is to use a dictionary (map).</a:t>
            </a:r>
            <a:endParaRPr/>
          </a:p>
        </p:txBody>
      </p:sp>
      <p:sp>
        <p:nvSpPr>
          <p:cNvPr id="2320" name="Google Shape;2320;p18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187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In a way, dictionaries are like a hybrid of objects and arrays.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2" name="Google Shape;2322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187"/>
          <p:cNvSpPr/>
          <p:nvPr/>
        </p:nvSpPr>
        <p:spPr>
          <a:xfrm>
            <a:off x="1045025" y="16842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187"/>
          <p:cNvSpPr txBox="1">
            <a:spLocks noGrp="1"/>
          </p:cNvSpPr>
          <p:nvPr>
            <p:ph type="subTitle" idx="2"/>
          </p:nvPr>
        </p:nvSpPr>
        <p:spPr>
          <a:xfrm>
            <a:off x="0" y="16979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They can be iterated over like arrays.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5" name="Google Shape;2325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6941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87"/>
          <p:cNvSpPr/>
          <p:nvPr/>
        </p:nvSpPr>
        <p:spPr>
          <a:xfrm>
            <a:off x="1045025" y="22205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187"/>
          <p:cNvSpPr txBox="1">
            <a:spLocks noGrp="1"/>
          </p:cNvSpPr>
          <p:nvPr>
            <p:ph type="subTitle" idx="3"/>
          </p:nvPr>
        </p:nvSpPr>
        <p:spPr>
          <a:xfrm>
            <a:off x="0" y="22342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They have key, value pairs like objects.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8" name="Google Shape;2328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22304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Google Shape;2329;p187"/>
          <p:cNvSpPr/>
          <p:nvPr/>
        </p:nvSpPr>
        <p:spPr>
          <a:xfrm>
            <a:off x="1032725" y="27431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187"/>
          <p:cNvSpPr txBox="1">
            <a:spLocks noGrp="1"/>
          </p:cNvSpPr>
          <p:nvPr>
            <p:ph type="subTitle" idx="4"/>
          </p:nvPr>
        </p:nvSpPr>
        <p:spPr>
          <a:xfrm>
            <a:off x="-12300" y="27568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They’re included in JavaScript ES6.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1" name="Google Shape;2331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17468" y="27530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5035" y="3295200"/>
            <a:ext cx="3028950" cy="1529470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187"/>
          <p:cNvSpPr/>
          <p:nvPr/>
        </p:nvSpPr>
        <p:spPr>
          <a:xfrm>
            <a:off x="4650515" y="3845338"/>
            <a:ext cx="289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BIG DEAL!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4" name="Google Shape;2334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400" y="3583250"/>
            <a:ext cx="939677" cy="9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8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Learn More About Dictionaries (Maps) in JS: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developer.mozilla.org/en-US/docs/Web/JavaScript/Reference/Global_Objects/Map</a:t>
            </a:r>
            <a:endParaRPr sz="1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1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  <p:sp>
        <p:nvSpPr>
          <p:cNvPr id="2352" name="Google Shape;2352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 are a favorite data structure for computer scientists</a:t>
            </a:r>
            <a:endParaRPr/>
          </a:p>
        </p:txBody>
      </p:sp>
      <p:sp>
        <p:nvSpPr>
          <p:cNvPr id="2353" name="Google Shape;2353;p190"/>
          <p:cNvSpPr/>
          <p:nvPr/>
        </p:nvSpPr>
        <p:spPr>
          <a:xfrm>
            <a:off x="1003775" y="11826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190"/>
          <p:cNvSpPr txBox="1">
            <a:spLocks noGrp="1"/>
          </p:cNvSpPr>
          <p:nvPr>
            <p:ph type="subTitle" idx="1"/>
          </p:nvPr>
        </p:nvSpPr>
        <p:spPr>
          <a:xfrm>
            <a:off x="0" y="11828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Trees are a non-sequential data structure made of parent-child relationships.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5" name="Google Shape;2355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190"/>
          <p:cNvSpPr/>
          <p:nvPr/>
        </p:nvSpPr>
        <p:spPr>
          <a:xfrm>
            <a:off x="991475" y="160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190"/>
          <p:cNvSpPr txBox="1">
            <a:spLocks noGrp="1"/>
          </p:cNvSpPr>
          <p:nvPr>
            <p:ph type="subTitle" idx="2"/>
          </p:nvPr>
        </p:nvSpPr>
        <p:spPr>
          <a:xfrm>
            <a:off x="-12300" y="16090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top node of a tree is the root.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8" name="Google Shape;2358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18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90"/>
          <p:cNvSpPr/>
          <p:nvPr/>
        </p:nvSpPr>
        <p:spPr>
          <a:xfrm>
            <a:off x="1003775" y="20352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90"/>
          <p:cNvSpPr txBox="1">
            <a:spLocks noGrp="1"/>
          </p:cNvSpPr>
          <p:nvPr>
            <p:ph type="subTitle" idx="3"/>
          </p:nvPr>
        </p:nvSpPr>
        <p:spPr>
          <a:xfrm>
            <a:off x="0" y="2035325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Trees have internal nodes and external nodes.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1" name="Google Shape;2361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38197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90"/>
          <p:cNvSpPr/>
          <p:nvPr/>
        </p:nvSpPr>
        <p:spPr>
          <a:xfrm>
            <a:off x="991475" y="24616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90"/>
          <p:cNvSpPr txBox="1">
            <a:spLocks noGrp="1"/>
          </p:cNvSpPr>
          <p:nvPr>
            <p:ph type="subTitle" idx="4"/>
          </p:nvPr>
        </p:nvSpPr>
        <p:spPr>
          <a:xfrm>
            <a:off x="-12300" y="2461775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node has ancestors and descendants.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4" name="Google Shape;2364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4646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200" y="3511788"/>
            <a:ext cx="939677" cy="939677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90"/>
          <p:cNvSpPr/>
          <p:nvPr/>
        </p:nvSpPr>
        <p:spPr>
          <a:xfrm>
            <a:off x="5902925" y="4363800"/>
            <a:ext cx="2895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Kind of like a linkedlist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7" name="Google Shape;2367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675" y="2991213"/>
            <a:ext cx="4866250" cy="17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Trees</a:t>
            </a:r>
            <a:endParaRPr/>
          </a:p>
        </p:txBody>
      </p:sp>
      <p:sp>
        <p:nvSpPr>
          <p:cNvPr id="2373" name="Google Shape;2373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Trees / Binary Search Trees (BST) are particularly useful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Binary Search Tree:</a:t>
            </a:r>
            <a:endParaRPr/>
          </a:p>
        </p:txBody>
      </p:sp>
      <p:sp>
        <p:nvSpPr>
          <p:cNvPr id="2374" name="Google Shape;2374;p191"/>
          <p:cNvSpPr/>
          <p:nvPr/>
        </p:nvSpPr>
        <p:spPr>
          <a:xfrm>
            <a:off x="1340325" y="1183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91"/>
          <p:cNvSpPr txBox="1">
            <a:spLocks noGrp="1"/>
          </p:cNvSpPr>
          <p:nvPr>
            <p:ph type="subTitle" idx="1"/>
          </p:nvPr>
        </p:nvSpPr>
        <p:spPr>
          <a:xfrm>
            <a:off x="0" y="1202225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a binary tree, nodes have two children at most: one on the left and the right.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6" name="Google Shape;2376;p1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17543" y="1207036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91"/>
          <p:cNvSpPr/>
          <p:nvPr/>
        </p:nvSpPr>
        <p:spPr>
          <a:xfrm>
            <a:off x="1328025" y="24800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191"/>
          <p:cNvSpPr txBox="1">
            <a:spLocks noGrp="1"/>
          </p:cNvSpPr>
          <p:nvPr>
            <p:ph type="subTitle" idx="2"/>
          </p:nvPr>
        </p:nvSpPr>
        <p:spPr>
          <a:xfrm>
            <a:off x="-12300" y="2499200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Left-hand side is lesser number; right-hand side is the larger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9" name="Google Shape;2379;p191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05243" y="25040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191"/>
          <p:cNvSpPr/>
          <p:nvPr/>
        </p:nvSpPr>
        <p:spPr>
          <a:xfrm>
            <a:off x="1328025" y="32289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91"/>
          <p:cNvSpPr txBox="1">
            <a:spLocks noGrp="1"/>
          </p:cNvSpPr>
          <p:nvPr>
            <p:ph type="subTitle" idx="3"/>
          </p:nvPr>
        </p:nvSpPr>
        <p:spPr>
          <a:xfrm>
            <a:off x="-12300" y="3248075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Paradigm makes it easy to insert, search, and delete from tree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2" name="Google Shape;2382;p191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05243" y="325288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Binary Trees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Binary search trees are efficient for</a:t>
            </a:r>
            <a:r>
              <a:rPr lang="en-US" dirty="0">
                <a:solidFill>
                  <a:schemeClr val="dk1"/>
                </a:solidFill>
              </a:rPr>
              <a:t> searching, insertion and deletion</a:t>
            </a:r>
            <a:r>
              <a:rPr lang="en" dirty="0">
                <a:solidFill>
                  <a:schemeClr val="dk1"/>
                </a:solidFill>
              </a:rPr>
              <a:t>. 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89" name="Google Shape;2389;p192"/>
          <p:cNvGrpSpPr/>
          <p:nvPr/>
        </p:nvGrpSpPr>
        <p:grpSpPr>
          <a:xfrm>
            <a:off x="1624738" y="1604368"/>
            <a:ext cx="5982500" cy="2845208"/>
            <a:chOff x="1624738" y="1604368"/>
            <a:chExt cx="5982500" cy="2845208"/>
          </a:xfrm>
        </p:grpSpPr>
        <p:cxnSp>
          <p:nvCxnSpPr>
            <p:cNvPr id="2390" name="Google Shape;2390;p192"/>
            <p:cNvCxnSpPr/>
            <p:nvPr/>
          </p:nvCxnSpPr>
          <p:spPr>
            <a:xfrm flipH="1">
              <a:off x="6487418" y="32267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91" name="Google Shape;2391;p192"/>
            <p:cNvSpPr/>
            <p:nvPr/>
          </p:nvSpPr>
          <p:spPr>
            <a:xfrm>
              <a:off x="627118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92" name="Google Shape;2392;p192"/>
            <p:cNvCxnSpPr/>
            <p:nvPr/>
          </p:nvCxnSpPr>
          <p:spPr>
            <a:xfrm>
              <a:off x="6943768" y="32802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93" name="Google Shape;2393;p192"/>
            <p:cNvSpPr/>
            <p:nvPr/>
          </p:nvSpPr>
          <p:spPr>
            <a:xfrm>
              <a:off x="706423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94" name="Google Shape;2394;p192"/>
            <p:cNvCxnSpPr/>
            <p:nvPr/>
          </p:nvCxnSpPr>
          <p:spPr>
            <a:xfrm flipH="1">
              <a:off x="1840968" y="32644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5" name="Google Shape;2395;p192"/>
            <p:cNvCxnSpPr/>
            <p:nvPr/>
          </p:nvCxnSpPr>
          <p:spPr>
            <a:xfrm>
              <a:off x="4702971" y="176868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6" name="Google Shape;2396;p192"/>
            <p:cNvCxnSpPr>
              <a:endCxn id="2397" idx="5"/>
            </p:cNvCxnSpPr>
            <p:nvPr/>
          </p:nvCxnSpPr>
          <p:spPr>
            <a:xfrm>
              <a:off x="3265843" y="24396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8" name="Google Shape;2398;p192"/>
            <p:cNvCxnSpPr/>
            <p:nvPr/>
          </p:nvCxnSpPr>
          <p:spPr>
            <a:xfrm flipH="1">
              <a:off x="2165359" y="24396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9" name="Google Shape;2399;p192"/>
            <p:cNvCxnSpPr>
              <a:endCxn id="2400" idx="3"/>
            </p:cNvCxnSpPr>
            <p:nvPr/>
          </p:nvCxnSpPr>
          <p:spPr>
            <a:xfrm flipH="1">
              <a:off x="2943009" y="186463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01" name="Google Shape;2401;p192"/>
            <p:cNvCxnSpPr>
              <a:endCxn id="2402" idx="5"/>
            </p:cNvCxnSpPr>
            <p:nvPr/>
          </p:nvCxnSpPr>
          <p:spPr>
            <a:xfrm>
              <a:off x="6310518" y="24396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03" name="Google Shape;2403;p192"/>
            <p:cNvCxnSpPr>
              <a:endCxn id="2404" idx="3"/>
            </p:cNvCxnSpPr>
            <p:nvPr/>
          </p:nvCxnSpPr>
          <p:spPr>
            <a:xfrm flipH="1">
              <a:off x="5143859" y="24396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05" name="Google Shape;2405;p192"/>
            <p:cNvSpPr/>
            <p:nvPr/>
          </p:nvSpPr>
          <p:spPr>
            <a:xfrm>
              <a:off x="5908163" y="22027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2" name="Google Shape;2402;p192"/>
            <p:cNvSpPr/>
            <p:nvPr/>
          </p:nvSpPr>
          <p:spPr>
            <a:xfrm>
              <a:off x="6664538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6" name="Google Shape;2406;p192"/>
            <p:cNvSpPr/>
            <p:nvPr/>
          </p:nvSpPr>
          <p:spPr>
            <a:xfrm>
              <a:off x="1624738" y="390657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07" name="Google Shape;2407;p192"/>
            <p:cNvCxnSpPr/>
            <p:nvPr/>
          </p:nvCxnSpPr>
          <p:spPr>
            <a:xfrm>
              <a:off x="2297318" y="33179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08" name="Google Shape;2408;p192"/>
            <p:cNvSpPr/>
            <p:nvPr/>
          </p:nvSpPr>
          <p:spPr>
            <a:xfrm>
              <a:off x="2019663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9" name="Google Shape;2409;p192"/>
            <p:cNvSpPr/>
            <p:nvPr/>
          </p:nvSpPr>
          <p:spPr>
            <a:xfrm>
              <a:off x="2417788" y="3906576"/>
              <a:ext cx="543000" cy="543000"/>
            </a:xfrm>
            <a:prstGeom prst="ellipse">
              <a:avLst/>
            </a:pr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0" name="Google Shape;2410;p192"/>
            <p:cNvCxnSpPr/>
            <p:nvPr/>
          </p:nvCxnSpPr>
          <p:spPr>
            <a:xfrm flipH="1">
              <a:off x="3427068" y="32386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1" name="Google Shape;2411;p192"/>
            <p:cNvSpPr/>
            <p:nvPr/>
          </p:nvSpPr>
          <p:spPr>
            <a:xfrm>
              <a:off x="3210838" y="39044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2" name="Google Shape;2412;p192"/>
            <p:cNvCxnSpPr/>
            <p:nvPr/>
          </p:nvCxnSpPr>
          <p:spPr>
            <a:xfrm>
              <a:off x="3883418" y="32921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3" name="Google Shape;2413;p192"/>
            <p:cNvSpPr/>
            <p:nvPr/>
          </p:nvSpPr>
          <p:spPr>
            <a:xfrm>
              <a:off x="4003888" y="39044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7" name="Google Shape;2397;p192"/>
            <p:cNvSpPr/>
            <p:nvPr/>
          </p:nvSpPr>
          <p:spPr>
            <a:xfrm>
              <a:off x="3619863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4" name="Google Shape;2414;p192"/>
            <p:cNvCxnSpPr/>
            <p:nvPr/>
          </p:nvCxnSpPr>
          <p:spPr>
            <a:xfrm flipH="1">
              <a:off x="4874868" y="32267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5" name="Google Shape;2415;p192"/>
            <p:cNvSpPr/>
            <p:nvPr/>
          </p:nvSpPr>
          <p:spPr>
            <a:xfrm>
              <a:off x="465863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6" name="Google Shape;2416;p192"/>
            <p:cNvCxnSpPr/>
            <p:nvPr/>
          </p:nvCxnSpPr>
          <p:spPr>
            <a:xfrm>
              <a:off x="5331218" y="32802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7" name="Google Shape;2417;p192"/>
            <p:cNvSpPr/>
            <p:nvPr/>
          </p:nvSpPr>
          <p:spPr>
            <a:xfrm>
              <a:off x="545168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4" name="Google Shape;2404;p192"/>
            <p:cNvSpPr/>
            <p:nvPr/>
          </p:nvSpPr>
          <p:spPr>
            <a:xfrm>
              <a:off x="5064338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8" name="Google Shape;2418;p192"/>
            <p:cNvCxnSpPr/>
            <p:nvPr/>
          </p:nvCxnSpPr>
          <p:spPr>
            <a:xfrm flipH="1">
              <a:off x="3350092" y="1727438"/>
              <a:ext cx="1008000" cy="561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419" name="Google Shape;2419;p192"/>
            <p:cNvCxnSpPr/>
            <p:nvPr/>
          </p:nvCxnSpPr>
          <p:spPr>
            <a:xfrm flipH="1">
              <a:off x="2353334" y="2282121"/>
              <a:ext cx="651900" cy="693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20" name="Google Shape;2420;p192"/>
            <p:cNvSpPr/>
            <p:nvPr/>
          </p:nvSpPr>
          <p:spPr>
            <a:xfrm>
              <a:off x="4300572" y="160436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2400" name="Google Shape;2400;p192"/>
            <p:cNvSpPr/>
            <p:nvPr/>
          </p:nvSpPr>
          <p:spPr>
            <a:xfrm>
              <a:off x="2863488" y="22027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9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 Trees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npmjs.com/package/binary-search-tree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Let’s Build This!</a:t>
            </a:r>
            <a:endParaRPr/>
          </a:p>
        </p:txBody>
      </p:sp>
      <p:sp>
        <p:nvSpPr>
          <p:cNvPr id="2433" name="Google Shape;2433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few moments to build a binary search tree with those around you. </a:t>
            </a:r>
            <a:br>
              <a:rPr lang="en"/>
            </a:br>
            <a:r>
              <a:rPr lang="en"/>
              <a:t>As a suggestion, implement the following tree. </a:t>
            </a:r>
            <a:br>
              <a:rPr lang="en"/>
            </a:br>
            <a:r>
              <a:rPr lang="en"/>
              <a:t>Then run a search for any number in the tree.</a:t>
            </a:r>
            <a:endParaRPr/>
          </a:p>
        </p:txBody>
      </p:sp>
      <p:sp>
        <p:nvSpPr>
          <p:cNvPr id="2434" name="Google Shape;2434;p1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5" name="Google Shape;2435;p194"/>
          <p:cNvGrpSpPr/>
          <p:nvPr/>
        </p:nvGrpSpPr>
        <p:grpSpPr>
          <a:xfrm>
            <a:off x="253138" y="1756768"/>
            <a:ext cx="5982500" cy="2845208"/>
            <a:chOff x="253138" y="1756768"/>
            <a:chExt cx="5982500" cy="2845208"/>
          </a:xfrm>
        </p:grpSpPr>
        <p:cxnSp>
          <p:nvCxnSpPr>
            <p:cNvPr id="2436" name="Google Shape;2436;p194"/>
            <p:cNvCxnSpPr/>
            <p:nvPr/>
          </p:nvCxnSpPr>
          <p:spPr>
            <a:xfrm flipH="1">
              <a:off x="5115818" y="33791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37" name="Google Shape;2437;p194"/>
            <p:cNvSpPr/>
            <p:nvPr/>
          </p:nvSpPr>
          <p:spPr>
            <a:xfrm>
              <a:off x="489958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38" name="Google Shape;2438;p194"/>
            <p:cNvCxnSpPr/>
            <p:nvPr/>
          </p:nvCxnSpPr>
          <p:spPr>
            <a:xfrm>
              <a:off x="5572168" y="34326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39" name="Google Shape;2439;p194"/>
            <p:cNvSpPr/>
            <p:nvPr/>
          </p:nvSpPr>
          <p:spPr>
            <a:xfrm>
              <a:off x="569263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40" name="Google Shape;2440;p194"/>
            <p:cNvCxnSpPr/>
            <p:nvPr/>
          </p:nvCxnSpPr>
          <p:spPr>
            <a:xfrm flipH="1">
              <a:off x="469368" y="34168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1" name="Google Shape;2441;p194"/>
            <p:cNvCxnSpPr/>
            <p:nvPr/>
          </p:nvCxnSpPr>
          <p:spPr>
            <a:xfrm>
              <a:off x="3331371" y="192108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2" name="Google Shape;2442;p194"/>
            <p:cNvCxnSpPr>
              <a:endCxn id="2443" idx="5"/>
            </p:cNvCxnSpPr>
            <p:nvPr/>
          </p:nvCxnSpPr>
          <p:spPr>
            <a:xfrm>
              <a:off x="1894243" y="25920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4" name="Google Shape;2444;p194"/>
            <p:cNvCxnSpPr/>
            <p:nvPr/>
          </p:nvCxnSpPr>
          <p:spPr>
            <a:xfrm flipH="1">
              <a:off x="793759" y="25920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5" name="Google Shape;2445;p194"/>
            <p:cNvCxnSpPr>
              <a:endCxn id="2446" idx="3"/>
            </p:cNvCxnSpPr>
            <p:nvPr/>
          </p:nvCxnSpPr>
          <p:spPr>
            <a:xfrm flipH="1">
              <a:off x="1571409" y="201703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7" name="Google Shape;2447;p194"/>
            <p:cNvCxnSpPr>
              <a:endCxn id="2448" idx="5"/>
            </p:cNvCxnSpPr>
            <p:nvPr/>
          </p:nvCxnSpPr>
          <p:spPr>
            <a:xfrm>
              <a:off x="4938918" y="25920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9" name="Google Shape;2449;p194"/>
            <p:cNvCxnSpPr>
              <a:endCxn id="2450" idx="3"/>
            </p:cNvCxnSpPr>
            <p:nvPr/>
          </p:nvCxnSpPr>
          <p:spPr>
            <a:xfrm flipH="1">
              <a:off x="3772259" y="25920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1" name="Google Shape;2451;p194"/>
            <p:cNvSpPr/>
            <p:nvPr/>
          </p:nvSpPr>
          <p:spPr>
            <a:xfrm>
              <a:off x="4536563" y="23551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8" name="Google Shape;2448;p194"/>
            <p:cNvSpPr/>
            <p:nvPr/>
          </p:nvSpPr>
          <p:spPr>
            <a:xfrm>
              <a:off x="5292938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2" name="Google Shape;2452;p194"/>
            <p:cNvSpPr/>
            <p:nvPr/>
          </p:nvSpPr>
          <p:spPr>
            <a:xfrm>
              <a:off x="253138" y="405897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3" name="Google Shape;2453;p194"/>
            <p:cNvCxnSpPr/>
            <p:nvPr/>
          </p:nvCxnSpPr>
          <p:spPr>
            <a:xfrm>
              <a:off x="925718" y="34703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54" name="Google Shape;2454;p194"/>
            <p:cNvSpPr/>
            <p:nvPr/>
          </p:nvSpPr>
          <p:spPr>
            <a:xfrm>
              <a:off x="648063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5" name="Google Shape;2455;p194"/>
            <p:cNvSpPr/>
            <p:nvPr/>
          </p:nvSpPr>
          <p:spPr>
            <a:xfrm>
              <a:off x="1046188" y="4058976"/>
              <a:ext cx="543000" cy="543000"/>
            </a:xfrm>
            <a:prstGeom prst="ellipse">
              <a:avLst/>
            </a:prstGeom>
            <a:solidFill>
              <a:srgbClr val="FFF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6" name="Google Shape;2456;p194"/>
            <p:cNvCxnSpPr/>
            <p:nvPr/>
          </p:nvCxnSpPr>
          <p:spPr>
            <a:xfrm flipH="1">
              <a:off x="2055468" y="33910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7" name="Google Shape;2457;p194"/>
            <p:cNvSpPr/>
            <p:nvPr/>
          </p:nvSpPr>
          <p:spPr>
            <a:xfrm>
              <a:off x="1839238" y="40568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8" name="Google Shape;2458;p194"/>
            <p:cNvCxnSpPr/>
            <p:nvPr/>
          </p:nvCxnSpPr>
          <p:spPr>
            <a:xfrm>
              <a:off x="2511818" y="34445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9" name="Google Shape;2459;p194"/>
            <p:cNvSpPr/>
            <p:nvPr/>
          </p:nvSpPr>
          <p:spPr>
            <a:xfrm>
              <a:off x="2632288" y="40568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3" name="Google Shape;2443;p194"/>
            <p:cNvSpPr/>
            <p:nvPr/>
          </p:nvSpPr>
          <p:spPr>
            <a:xfrm>
              <a:off x="2248263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0" name="Google Shape;2460;p194"/>
            <p:cNvCxnSpPr/>
            <p:nvPr/>
          </p:nvCxnSpPr>
          <p:spPr>
            <a:xfrm flipH="1">
              <a:off x="3503268" y="33791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61" name="Google Shape;2461;p194"/>
            <p:cNvSpPr/>
            <p:nvPr/>
          </p:nvSpPr>
          <p:spPr>
            <a:xfrm>
              <a:off x="328703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2" name="Google Shape;2462;p194"/>
            <p:cNvCxnSpPr/>
            <p:nvPr/>
          </p:nvCxnSpPr>
          <p:spPr>
            <a:xfrm>
              <a:off x="3959618" y="34326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63" name="Google Shape;2463;p194"/>
            <p:cNvSpPr/>
            <p:nvPr/>
          </p:nvSpPr>
          <p:spPr>
            <a:xfrm>
              <a:off x="408008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0" name="Google Shape;2450;p194"/>
            <p:cNvSpPr/>
            <p:nvPr/>
          </p:nvSpPr>
          <p:spPr>
            <a:xfrm>
              <a:off x="3692738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4" name="Google Shape;2464;p194"/>
            <p:cNvCxnSpPr/>
            <p:nvPr/>
          </p:nvCxnSpPr>
          <p:spPr>
            <a:xfrm flipH="1">
              <a:off x="1978492" y="1879838"/>
              <a:ext cx="1008000" cy="561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465" name="Google Shape;2465;p194"/>
            <p:cNvCxnSpPr/>
            <p:nvPr/>
          </p:nvCxnSpPr>
          <p:spPr>
            <a:xfrm flipH="1">
              <a:off x="981734" y="2434521"/>
              <a:ext cx="651900" cy="693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66" name="Google Shape;2466;p194"/>
            <p:cNvSpPr/>
            <p:nvPr/>
          </p:nvSpPr>
          <p:spPr>
            <a:xfrm>
              <a:off x="2928972" y="175676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2446" name="Google Shape;2446;p194"/>
            <p:cNvSpPr/>
            <p:nvPr/>
          </p:nvSpPr>
          <p:spPr>
            <a:xfrm>
              <a:off x="1491888" y="23551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9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480" name="Google Shape;2480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are extremely powerful and increasingly common structures.</a:t>
            </a:r>
            <a:endParaRPr/>
          </a:p>
        </p:txBody>
      </p:sp>
      <p:sp>
        <p:nvSpPr>
          <p:cNvPr id="2481" name="Google Shape;2481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196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Graphs are abstract models of a network structure. They are a set of nodes (or vertices) connected by edges.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3" name="Google Shape;2483;p19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196"/>
          <p:cNvSpPr/>
          <p:nvPr/>
        </p:nvSpPr>
        <p:spPr>
          <a:xfrm>
            <a:off x="1045025" y="16842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196"/>
          <p:cNvSpPr txBox="1">
            <a:spLocks noGrp="1"/>
          </p:cNvSpPr>
          <p:nvPr>
            <p:ph type="subTitle" idx="2"/>
          </p:nvPr>
        </p:nvSpPr>
        <p:spPr>
          <a:xfrm>
            <a:off x="0" y="1697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They are the essence of social networks and geographic maps.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6" name="Google Shape;2486;p19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6941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00" y="2193125"/>
            <a:ext cx="4100194" cy="35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96"/>
          <p:cNvSpPr/>
          <p:nvPr/>
        </p:nvSpPr>
        <p:spPr>
          <a:xfrm>
            <a:off x="4420400" y="3148938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JFK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9" name="Google Shape;2489;p196"/>
          <p:cNvSpPr/>
          <p:nvPr/>
        </p:nvSpPr>
        <p:spPr>
          <a:xfrm>
            <a:off x="4132775" y="4624013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MIA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0" name="Google Shape;2490;p196"/>
          <p:cNvSpPr/>
          <p:nvPr/>
        </p:nvSpPr>
        <p:spPr>
          <a:xfrm>
            <a:off x="2673675" y="4153563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DFW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96"/>
          <p:cNvSpPr/>
          <p:nvPr/>
        </p:nvSpPr>
        <p:spPr>
          <a:xfrm>
            <a:off x="3315000" y="3538900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STL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2" name="Google Shape;2492;p196"/>
          <p:cNvSpPr/>
          <p:nvPr/>
        </p:nvSpPr>
        <p:spPr>
          <a:xfrm>
            <a:off x="1472600" y="3646838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LAS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3" name="Google Shape;2493;p196"/>
          <p:cNvCxnSpPr/>
          <p:nvPr/>
        </p:nvCxnSpPr>
        <p:spPr>
          <a:xfrm>
            <a:off x="1154125" y="3325875"/>
            <a:ext cx="399600" cy="370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4" name="Google Shape;2494;p196"/>
          <p:cNvSpPr/>
          <p:nvPr/>
        </p:nvSpPr>
        <p:spPr>
          <a:xfrm>
            <a:off x="950975" y="3283925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SFO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5" name="Google Shape;2495;p196"/>
          <p:cNvCxnSpPr>
            <a:endCxn id="2496" idx="2"/>
          </p:cNvCxnSpPr>
          <p:nvPr/>
        </p:nvCxnSpPr>
        <p:spPr>
          <a:xfrm>
            <a:off x="1839475" y="3784700"/>
            <a:ext cx="998100" cy="41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7" name="Google Shape;2497;p196"/>
          <p:cNvCxnSpPr/>
          <p:nvPr/>
        </p:nvCxnSpPr>
        <p:spPr>
          <a:xfrm rot="10800000" flipH="1">
            <a:off x="2984362" y="3735887"/>
            <a:ext cx="494400" cy="468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8" name="Google Shape;2498;p196"/>
          <p:cNvCxnSpPr>
            <a:endCxn id="2488" idx="1"/>
          </p:cNvCxnSpPr>
          <p:nvPr/>
        </p:nvCxnSpPr>
        <p:spPr>
          <a:xfrm rot="10800000" flipH="1">
            <a:off x="3684200" y="3262338"/>
            <a:ext cx="736200" cy="35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9" name="Google Shape;2499;p196"/>
          <p:cNvCxnSpPr/>
          <p:nvPr/>
        </p:nvCxnSpPr>
        <p:spPr>
          <a:xfrm rot="10800000" flipH="1">
            <a:off x="4472800" y="3281138"/>
            <a:ext cx="287700" cy="1475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0" name="Google Shape;2500;p196"/>
          <p:cNvCxnSpPr>
            <a:endCxn id="2491" idx="2"/>
          </p:cNvCxnSpPr>
          <p:nvPr/>
        </p:nvCxnSpPr>
        <p:spPr>
          <a:xfrm rot="10800000">
            <a:off x="3535050" y="3765700"/>
            <a:ext cx="617400" cy="94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1" name="Google Shape;2501;p196"/>
          <p:cNvCxnSpPr>
            <a:endCxn id="2491" idx="1"/>
          </p:cNvCxnSpPr>
          <p:nvPr/>
        </p:nvCxnSpPr>
        <p:spPr>
          <a:xfrm rot="10800000" flipH="1">
            <a:off x="1839300" y="3652300"/>
            <a:ext cx="1475700" cy="43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Bottom 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goal is to give you the terminology and the concepts.</a:t>
            </a:r>
            <a:endParaRPr/>
          </a:p>
        </p:txBody>
      </p:sp>
      <p:sp>
        <p:nvSpPr>
          <p:cNvPr id="1201" name="Google Shape;1201;p80"/>
          <p:cNvSpPr/>
          <p:nvPr/>
        </p:nvSpPr>
        <p:spPr>
          <a:xfrm>
            <a:off x="1352550" y="1316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80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80"/>
          <p:cNvSpPr txBox="1">
            <a:spLocks noGrp="1"/>
          </p:cNvSpPr>
          <p:nvPr>
            <p:ph type="subTitle" idx="1"/>
          </p:nvPr>
        </p:nvSpPr>
        <p:spPr>
          <a:xfrm>
            <a:off x="-12225" y="13191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 want to give you enough insight so you can understand the context of interview questions that come your way.</a:t>
            </a:r>
            <a:endParaRPr sz="1300"/>
          </a:p>
        </p:txBody>
      </p:sp>
      <p:sp>
        <p:nvSpPr>
          <p:cNvPr id="1204" name="Google Shape;1204;p80"/>
          <p:cNvSpPr txBox="1">
            <a:spLocks noGrp="1"/>
          </p:cNvSpPr>
          <p:nvPr>
            <p:ph type="subTitle" idx="2"/>
          </p:nvPr>
        </p:nvSpPr>
        <p:spPr>
          <a:xfrm>
            <a:off x="0" y="2161875"/>
            <a:ext cx="8658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 to encourage those of you who are into math to take a second look!</a:t>
            </a:r>
            <a:endParaRPr sz="1300"/>
          </a:p>
        </p:txBody>
      </p:sp>
      <p:pic>
        <p:nvPicPr>
          <p:cNvPr id="1205" name="Google Shape;1205;p8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0139" y="1312700"/>
            <a:ext cx="750679" cy="60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8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2141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Google Shape;250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509" name="Google Shape;2509;p1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487700" cy="131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through graphs and “shortest-path” algorithms we can build map applications like the ones found on Google Maps.</a:t>
            </a:r>
            <a:endParaRPr/>
          </a:p>
        </p:txBody>
      </p:sp>
      <p:cxnSp>
        <p:nvCxnSpPr>
          <p:cNvPr id="2510" name="Google Shape;2510;p197"/>
          <p:cNvCxnSpPr/>
          <p:nvPr/>
        </p:nvCxnSpPr>
        <p:spPr>
          <a:xfrm>
            <a:off x="274375" y="640080"/>
            <a:ext cx="421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9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Projects!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9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Deep</a:t>
            </a:r>
            <a:endParaRPr/>
          </a:p>
        </p:txBody>
      </p:sp>
      <p:sp>
        <p:nvSpPr>
          <p:cNvPr id="1212" name="Google Shape;121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those who dare dive deeper</a:t>
            </a:r>
            <a:endParaRPr/>
          </a:p>
        </p:txBody>
      </p:sp>
      <p:sp>
        <p:nvSpPr>
          <p:cNvPr id="1213" name="Google Shape;1213;p81"/>
          <p:cNvSpPr txBox="1"/>
          <p:nvPr/>
        </p:nvSpPr>
        <p:spPr>
          <a:xfrm>
            <a:off x="175" y="3997100"/>
            <a:ext cx="3676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Medium"/>
                <a:ea typeface="Roboto Medium"/>
                <a:cs typeface="Roboto Medium"/>
                <a:sym typeface="Roboto Medium"/>
              </a:rPr>
              <a:t>Learning JavaScript Data Structures and Algorithms—Third Edition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latin typeface="Roboto Medium"/>
                <a:ea typeface="Roboto Medium"/>
                <a:cs typeface="Roboto Medium"/>
                <a:sym typeface="Roboto Medium"/>
              </a:rPr>
              <a:t>by Loiane Groner</a:t>
            </a:r>
            <a:endParaRPr sz="800" i="1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Publisher: Packt Publishing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Release Date: April 2018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14" name="Google Shape;12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00" y="1183050"/>
            <a:ext cx="2279385" cy="281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15" name="Google Shape;1215;p81"/>
          <p:cNvSpPr txBox="1"/>
          <p:nvPr/>
        </p:nvSpPr>
        <p:spPr>
          <a:xfrm>
            <a:off x="4439975" y="3997100"/>
            <a:ext cx="3676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Medium"/>
                <a:ea typeface="Roboto Medium"/>
                <a:cs typeface="Roboto Medium"/>
                <a:sym typeface="Roboto Medium"/>
              </a:rPr>
              <a:t>Data Structures and Algorithms with JavaScript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latin typeface="Roboto Medium"/>
                <a:ea typeface="Roboto Medium"/>
                <a:cs typeface="Roboto Medium"/>
                <a:sym typeface="Roboto Medium"/>
              </a:rPr>
              <a:t>by Michael McMillan</a:t>
            </a:r>
            <a:endParaRPr sz="800" i="1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Publisher: O'Reilly Media, Inc.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Release Date: March 2014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16" name="Google Shape;121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299" y="1111913"/>
            <a:ext cx="2141507" cy="281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1223" name="Google Shape;122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“Efficient” Mean?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talk a lot about efficiency. But what exactly does “efficient” mean?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1" name="Google Shape;12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4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Fewer Steps = Faster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Number of Steps ~ Efficiency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85"/>
          <p:cNvSpPr txBox="1">
            <a:spLocks noGrp="1"/>
          </p:cNvSpPr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More Steps = Less Efficient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Fewer Steps = More Efficient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Step?</a:t>
            </a:r>
            <a:endParaRPr/>
          </a:p>
        </p:txBody>
      </p:sp>
      <p:sp>
        <p:nvSpPr>
          <p:cNvPr id="1250" name="Google Shape;1250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8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86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step is an instruction to the computer.</a:t>
            </a:r>
            <a:endParaRPr/>
          </a:p>
        </p:txBody>
      </p:sp>
      <p:sp>
        <p:nvSpPr>
          <p:cNvPr id="1253" name="Google Shape;1253;p8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86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All computations boil down to a handful of basic steps.</a:t>
            </a:r>
            <a:endParaRPr sz="1800" dirty="0"/>
          </a:p>
        </p:txBody>
      </p:sp>
      <p:sp>
        <p:nvSpPr>
          <p:cNvPr id="1255" name="Google Shape;1255;p86"/>
          <p:cNvSpPr/>
          <p:nvPr/>
        </p:nvSpPr>
        <p:spPr>
          <a:xfrm>
            <a:off x="1654675" y="2207400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86"/>
          <p:cNvSpPr txBox="1">
            <a:spLocks noGrp="1"/>
          </p:cNvSpPr>
          <p:nvPr>
            <p:ph type="subTitle" idx="3"/>
          </p:nvPr>
        </p:nvSpPr>
        <p:spPr>
          <a:xfrm>
            <a:off x="609600" y="2221100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(+, *, etc.)</a:t>
            </a:r>
            <a:endParaRPr/>
          </a:p>
        </p:txBody>
      </p:sp>
      <p:sp>
        <p:nvSpPr>
          <p:cNvPr id="1257" name="Google Shape;1257;p86"/>
          <p:cNvSpPr/>
          <p:nvPr/>
        </p:nvSpPr>
        <p:spPr>
          <a:xfrm>
            <a:off x="1654675" y="2730025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86"/>
          <p:cNvSpPr txBox="1">
            <a:spLocks noGrp="1"/>
          </p:cNvSpPr>
          <p:nvPr>
            <p:ph type="subTitle" idx="4"/>
          </p:nvPr>
        </p:nvSpPr>
        <p:spPr>
          <a:xfrm>
            <a:off x="609350" y="2743725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var x = 42;</a:t>
            </a:r>
            <a:r>
              <a:rPr lang="en"/>
              <a:t>)</a:t>
            </a:r>
            <a:endParaRPr/>
          </a:p>
        </p:txBody>
      </p:sp>
      <p:sp>
        <p:nvSpPr>
          <p:cNvPr id="1259" name="Google Shape;1259;p86"/>
          <p:cNvSpPr/>
          <p:nvPr/>
        </p:nvSpPr>
        <p:spPr>
          <a:xfrm>
            <a:off x="1654700" y="3252650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86"/>
          <p:cNvSpPr txBox="1">
            <a:spLocks noGrp="1"/>
          </p:cNvSpPr>
          <p:nvPr>
            <p:ph type="subTitle" idx="5"/>
          </p:nvPr>
        </p:nvSpPr>
        <p:spPr>
          <a:xfrm>
            <a:off x="609600" y="3266350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tests 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x === 42</a:t>
            </a:r>
            <a:r>
              <a:rPr lang="en"/>
              <a:t>)</a:t>
            </a:r>
            <a:endParaRPr/>
          </a:p>
        </p:txBody>
      </p:sp>
      <p:sp>
        <p:nvSpPr>
          <p:cNvPr id="1261" name="Google Shape;1261;p86"/>
          <p:cNvSpPr/>
          <p:nvPr/>
        </p:nvSpPr>
        <p:spPr>
          <a:xfrm>
            <a:off x="1654700" y="3775275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86"/>
          <p:cNvSpPr txBox="1">
            <a:spLocks noGrp="1"/>
          </p:cNvSpPr>
          <p:nvPr>
            <p:ph type="subTitle" idx="6"/>
          </p:nvPr>
        </p:nvSpPr>
        <p:spPr>
          <a:xfrm>
            <a:off x="609550" y="3788975"/>
            <a:ext cx="419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memory</a:t>
            </a:r>
            <a:endParaRPr/>
          </a:p>
        </p:txBody>
      </p:sp>
      <p:sp>
        <p:nvSpPr>
          <p:cNvPr id="1263" name="Google Shape;1263;p86"/>
          <p:cNvSpPr/>
          <p:nvPr/>
        </p:nvSpPr>
        <p:spPr>
          <a:xfrm>
            <a:off x="1654700" y="4323425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86"/>
          <p:cNvSpPr txBox="1">
            <a:spLocks noGrp="1"/>
          </p:cNvSpPr>
          <p:nvPr>
            <p:ph type="subTitle" idx="7"/>
          </p:nvPr>
        </p:nvSpPr>
        <p:spPr>
          <a:xfrm>
            <a:off x="609625" y="4337125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from memory</a:t>
            </a:r>
            <a:endParaRPr/>
          </a:p>
        </p:txBody>
      </p:sp>
      <p:pic>
        <p:nvPicPr>
          <p:cNvPr id="1265" name="Google Shape;1265;p8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8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8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8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8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86"/>
          <p:cNvPicPr preferRelativeResize="0"/>
          <p:nvPr/>
        </p:nvPicPr>
        <p:blipFill rotWithShape="1">
          <a:blip r:embed="rId4">
            <a:alphaModFix/>
          </a:blip>
          <a:srcRect t="2883" b="2892"/>
          <a:stretch/>
        </p:blipFill>
        <p:spPr>
          <a:xfrm>
            <a:off x="10393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86"/>
          <p:cNvPicPr preferRelativeResize="0"/>
          <p:nvPr/>
        </p:nvPicPr>
        <p:blipFill rotWithShape="1">
          <a:blip r:embed="rId4">
            <a:alphaModFix/>
          </a:blip>
          <a:srcRect t="2883" b="2892"/>
          <a:stretch/>
        </p:blipFill>
        <p:spPr>
          <a:xfrm>
            <a:off x="10393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47" name="Google Shape;1047;p69"/>
          <p:cNvSpPr/>
          <p:nvPr/>
        </p:nvSpPr>
        <p:spPr>
          <a:xfrm>
            <a:off x="1141225" y="7504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69"/>
          <p:cNvSpPr txBox="1">
            <a:spLocks noGrp="1"/>
          </p:cNvSpPr>
          <p:nvPr>
            <p:ph type="subTitle" idx="1"/>
          </p:nvPr>
        </p:nvSpPr>
        <p:spPr>
          <a:xfrm>
            <a:off x="-12200" y="7872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Check-In</a:t>
            </a:r>
            <a:endParaRPr dirty="0"/>
          </a:p>
        </p:txBody>
      </p:sp>
      <p:sp>
        <p:nvSpPr>
          <p:cNvPr id="1049" name="Google Shape;1049;p69"/>
          <p:cNvSpPr/>
          <p:nvPr/>
        </p:nvSpPr>
        <p:spPr>
          <a:xfrm>
            <a:off x="1141300" y="13415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69"/>
          <p:cNvSpPr/>
          <p:nvPr/>
        </p:nvSpPr>
        <p:spPr>
          <a:xfrm>
            <a:off x="1141300" y="19326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69"/>
          <p:cNvSpPr/>
          <p:nvPr/>
        </p:nvSpPr>
        <p:spPr>
          <a:xfrm>
            <a:off x="1141300" y="25236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69"/>
          <p:cNvSpPr txBox="1">
            <a:spLocks noGrp="1"/>
          </p:cNvSpPr>
          <p:nvPr>
            <p:ph type="subTitle" idx="2"/>
          </p:nvPr>
        </p:nvSpPr>
        <p:spPr>
          <a:xfrm>
            <a:off x="-12150" y="136147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Computer Science Context</a:t>
            </a:r>
            <a:endParaRPr sz="1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053" name="Google Shape;1053;p69"/>
          <p:cNvSpPr txBox="1">
            <a:spLocks noGrp="1"/>
          </p:cNvSpPr>
          <p:nvPr>
            <p:ph type="subTitle" idx="3"/>
          </p:nvPr>
        </p:nvSpPr>
        <p:spPr>
          <a:xfrm>
            <a:off x="-12250" y="19525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Big O Notation</a:t>
            </a:r>
            <a:endParaRPr sz="1800" dirty="0"/>
          </a:p>
        </p:txBody>
      </p:sp>
      <p:sp>
        <p:nvSpPr>
          <p:cNvPr id="1054" name="Google Shape;1054;p69"/>
          <p:cNvSpPr txBox="1">
            <a:spLocks noGrp="1"/>
          </p:cNvSpPr>
          <p:nvPr>
            <p:ph type="subTitle" idx="4"/>
          </p:nvPr>
        </p:nvSpPr>
        <p:spPr>
          <a:xfrm>
            <a:off x="-12300" y="254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Structures</a:t>
            </a:r>
            <a:endParaRPr sz="1800" dirty="0"/>
          </a:p>
        </p:txBody>
      </p:sp>
      <p:pic>
        <p:nvPicPr>
          <p:cNvPr id="1055" name="Google Shape;1055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77449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13614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19525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2553610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9"/>
          <p:cNvSpPr/>
          <p:nvPr/>
        </p:nvSpPr>
        <p:spPr>
          <a:xfrm>
            <a:off x="1713975" y="399112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69"/>
          <p:cNvSpPr txBox="1">
            <a:spLocks noGrp="1"/>
          </p:cNvSpPr>
          <p:nvPr>
            <p:ph type="subTitle" idx="5"/>
          </p:nvPr>
        </p:nvSpPr>
        <p:spPr>
          <a:xfrm>
            <a:off x="709950" y="3991250"/>
            <a:ext cx="416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Linked Lists</a:t>
            </a:r>
            <a:endParaRPr sz="1200"/>
          </a:p>
        </p:txBody>
      </p:sp>
      <p:sp>
        <p:nvSpPr>
          <p:cNvPr id="1061" name="Google Shape;1061;p69"/>
          <p:cNvSpPr/>
          <p:nvPr/>
        </p:nvSpPr>
        <p:spPr>
          <a:xfrm>
            <a:off x="1713850" y="44292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9"/>
          <p:cNvSpPr txBox="1">
            <a:spLocks noGrp="1"/>
          </p:cNvSpPr>
          <p:nvPr>
            <p:ph type="subTitle" idx="6"/>
          </p:nvPr>
        </p:nvSpPr>
        <p:spPr>
          <a:xfrm>
            <a:off x="710075" y="44293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Dictionaries</a:t>
            </a:r>
            <a:endParaRPr sz="1200"/>
          </a:p>
        </p:txBody>
      </p:sp>
      <p:sp>
        <p:nvSpPr>
          <p:cNvPr id="1063" name="Google Shape;1063;p69"/>
          <p:cNvSpPr/>
          <p:nvPr/>
        </p:nvSpPr>
        <p:spPr>
          <a:xfrm>
            <a:off x="1713850" y="31147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9"/>
          <p:cNvSpPr txBox="1">
            <a:spLocks noGrp="1"/>
          </p:cNvSpPr>
          <p:nvPr>
            <p:ph type="subTitle" idx="7"/>
          </p:nvPr>
        </p:nvSpPr>
        <p:spPr>
          <a:xfrm>
            <a:off x="710075" y="31148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Arrays</a:t>
            </a:r>
            <a:endParaRPr sz="1200"/>
          </a:p>
        </p:txBody>
      </p:sp>
      <p:sp>
        <p:nvSpPr>
          <p:cNvPr id="1065" name="Google Shape;1065;p69"/>
          <p:cNvSpPr/>
          <p:nvPr/>
        </p:nvSpPr>
        <p:spPr>
          <a:xfrm>
            <a:off x="1713850" y="355287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69"/>
          <p:cNvSpPr txBox="1">
            <a:spLocks noGrp="1"/>
          </p:cNvSpPr>
          <p:nvPr>
            <p:ph type="subTitle" idx="8"/>
          </p:nvPr>
        </p:nvSpPr>
        <p:spPr>
          <a:xfrm>
            <a:off x="710075" y="3553000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Stacks/Queues</a:t>
            </a:r>
            <a:endParaRPr sz="1200"/>
          </a:p>
        </p:txBody>
      </p:sp>
      <p:pic>
        <p:nvPicPr>
          <p:cNvPr id="1067" name="Google Shape;1067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31177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35658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39851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4433178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9"/>
          <p:cNvSpPr/>
          <p:nvPr/>
        </p:nvSpPr>
        <p:spPr>
          <a:xfrm>
            <a:off x="5676375" y="399382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69"/>
          <p:cNvSpPr txBox="1">
            <a:spLocks noGrp="1"/>
          </p:cNvSpPr>
          <p:nvPr>
            <p:ph type="subTitle" idx="9"/>
          </p:nvPr>
        </p:nvSpPr>
        <p:spPr>
          <a:xfrm>
            <a:off x="4672350" y="3993950"/>
            <a:ext cx="416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Binary Trees &amp; Binary Search Trees</a:t>
            </a:r>
            <a:endParaRPr sz="1200"/>
          </a:p>
        </p:txBody>
      </p:sp>
      <p:sp>
        <p:nvSpPr>
          <p:cNvPr id="1073" name="Google Shape;1073;p69"/>
          <p:cNvSpPr/>
          <p:nvPr/>
        </p:nvSpPr>
        <p:spPr>
          <a:xfrm>
            <a:off x="5676250" y="44319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9"/>
          <p:cNvSpPr txBox="1">
            <a:spLocks noGrp="1"/>
          </p:cNvSpPr>
          <p:nvPr>
            <p:ph type="subTitle" idx="13"/>
          </p:nvPr>
        </p:nvSpPr>
        <p:spPr>
          <a:xfrm>
            <a:off x="4672475" y="44320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Graphs</a:t>
            </a:r>
            <a:endParaRPr sz="1200"/>
          </a:p>
        </p:txBody>
      </p:sp>
      <p:sp>
        <p:nvSpPr>
          <p:cNvPr id="1075" name="Google Shape;1075;p69"/>
          <p:cNvSpPr/>
          <p:nvPr/>
        </p:nvSpPr>
        <p:spPr>
          <a:xfrm>
            <a:off x="5676250" y="31174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9"/>
          <p:cNvSpPr txBox="1">
            <a:spLocks noGrp="1"/>
          </p:cNvSpPr>
          <p:nvPr>
            <p:ph type="subTitle" idx="14"/>
          </p:nvPr>
        </p:nvSpPr>
        <p:spPr>
          <a:xfrm>
            <a:off x="4672475" y="31175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Hash Tables</a:t>
            </a:r>
            <a:endParaRPr sz="1200"/>
          </a:p>
        </p:txBody>
      </p:sp>
      <p:sp>
        <p:nvSpPr>
          <p:cNvPr id="1077" name="Google Shape;1077;p69"/>
          <p:cNvSpPr/>
          <p:nvPr/>
        </p:nvSpPr>
        <p:spPr>
          <a:xfrm>
            <a:off x="5676250" y="355557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9"/>
          <p:cNvSpPr txBox="1">
            <a:spLocks noGrp="1"/>
          </p:cNvSpPr>
          <p:nvPr>
            <p:ph type="subTitle" idx="15"/>
          </p:nvPr>
        </p:nvSpPr>
        <p:spPr>
          <a:xfrm>
            <a:off x="4672475" y="3555700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Sets</a:t>
            </a:r>
            <a:endParaRPr sz="1200"/>
          </a:p>
        </p:txBody>
      </p:sp>
      <p:pic>
        <p:nvPicPr>
          <p:cNvPr id="1079" name="Google Shape;1079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31204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35685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39878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4435878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Step?</a:t>
            </a:r>
            <a:endParaRPr/>
          </a:p>
        </p:txBody>
      </p:sp>
      <p:sp>
        <p:nvSpPr>
          <p:cNvPr id="1278" name="Google Shape;127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Each of these counts as a step.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9" name="Google Shape;12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8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What’s a Step?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Fewer steps = faster code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537" y="2660335"/>
            <a:ext cx="4256925" cy="18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Quiz (!)</a:t>
            </a:r>
            <a:endParaRPr/>
          </a:p>
        </p:txBody>
      </p:sp>
      <p:sp>
        <p:nvSpPr>
          <p:cNvPr id="1293" name="Google Shape;1293;p8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89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function is more efficient?</a:t>
            </a:r>
            <a:endParaRPr/>
          </a:p>
        </p:txBody>
      </p:sp>
      <p:sp>
        <p:nvSpPr>
          <p:cNvPr id="1295" name="Google Shape;1295;p89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89"/>
          <p:cNvSpPr txBox="1">
            <a:spLocks noGrp="1"/>
          </p:cNvSpPr>
          <p:nvPr>
            <p:ph type="subTitle" idx="2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Which has fewer </a:t>
            </a:r>
            <a:r>
              <a:rPr lang="en-US" sz="1800" dirty="0"/>
              <a:t>steps</a:t>
            </a:r>
            <a:r>
              <a:rPr lang="en" sz="1800" dirty="0"/>
              <a:t>?</a:t>
            </a:r>
            <a:endParaRPr sz="1800" dirty="0"/>
          </a:p>
        </p:txBody>
      </p:sp>
      <p:pic>
        <p:nvPicPr>
          <p:cNvPr id="1297" name="Google Shape;1297;p8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8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90"/>
          <p:cNvSpPr txBox="1">
            <a:spLocks noGrp="1"/>
          </p:cNvSpPr>
          <p:nvPr>
            <p:ph type="title"/>
          </p:nvPr>
        </p:nvSpPr>
        <p:spPr>
          <a:xfrm>
            <a:off x="2544050" y="1931775"/>
            <a:ext cx="5770200" cy="20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instructions!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91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1 instruction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Instructions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2"/>
          <p:cNvSpPr txBox="1"/>
          <p:nvPr/>
        </p:nvSpPr>
        <p:spPr>
          <a:xfrm>
            <a:off x="-12300" y="1810000"/>
            <a:ext cx="91686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 = n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instructions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i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endParaRPr sz="48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(n = list.length)</a:t>
            </a:r>
            <a:endParaRPr sz="4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18" name="Google Shape;1318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Instructions</a:t>
            </a:r>
            <a:endParaRPr/>
          </a:p>
        </p:txBody>
      </p:sp>
      <p:sp>
        <p:nvSpPr>
          <p:cNvPr id="1319" name="Google Shape;1319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3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more efficient.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Verdict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94"/>
          <p:cNvSpPr txBox="1"/>
          <p:nvPr/>
        </p:nvSpPr>
        <p:spPr>
          <a:xfrm>
            <a:off x="5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isn’t bad.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Verdict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</p:txBody>
      </p:sp>
      <p:sp>
        <p:nvSpPr>
          <p:cNvPr id="1340" name="Google Shape;1340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96"/>
          <p:cNvSpPr txBox="1"/>
          <p:nvPr/>
        </p:nvSpPr>
        <p:spPr>
          <a:xfrm>
            <a:off x="304800" y="1943100"/>
            <a:ext cx="8686800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executes one instruction…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348" name="Google Shape;1348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Check-In</a:t>
            </a:r>
            <a:endParaRPr/>
          </a:p>
        </p:txBody>
      </p:sp>
      <p:sp>
        <p:nvSpPr>
          <p:cNvPr id="1089" name="Google Shape;1089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97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…no matter how long the array is.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5" name="Google Shape;1355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Google Shape;1362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888" y="1400175"/>
            <a:ext cx="662822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/>
              <a:t> takes the same amount of time on any input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99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needs </a:t>
            </a: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instructions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Quantifying Efficiency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7" y="1867972"/>
            <a:ext cx="7630725" cy="17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100"/>
          <p:cNvSpPr txBox="1">
            <a:spLocks noGrp="1"/>
          </p:cNvSpPr>
          <p:nvPr>
            <p:ph type="subTitle" idx="1"/>
          </p:nvPr>
        </p:nvSpPr>
        <p:spPr>
          <a:xfrm>
            <a:off x="259650" y="11727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One 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sz="2400"/>
              <a:t> per item: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1"/>
          <p:cNvSpPr txBox="1"/>
          <p:nvPr/>
        </p:nvSpPr>
        <p:spPr>
          <a:xfrm>
            <a:off x="304800" y="2294751"/>
            <a:ext cx="868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fast…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7" name="Google Shape;1387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02"/>
          <p:cNvSpPr txBox="1"/>
          <p:nvPr/>
        </p:nvSpPr>
        <p:spPr>
          <a:xfrm>
            <a:off x="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…but not free.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5" name="Google Shape;1395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03"/>
          <p:cNvSpPr txBox="1"/>
          <p:nvPr/>
        </p:nvSpPr>
        <p:spPr>
          <a:xfrm>
            <a:off x="103550" y="2294700"/>
            <a:ext cx="904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Longer arrays = more time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3" name="Google Shape;1403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04"/>
          <p:cNvSpPr txBox="1"/>
          <p:nvPr/>
        </p:nvSpPr>
        <p:spPr>
          <a:xfrm>
            <a:off x="0" y="20523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array length = Double time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Triple array length = Triple time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05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other words…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6"/>
          <p:cNvSpPr txBox="1"/>
          <p:nvPr/>
        </p:nvSpPr>
        <p:spPr>
          <a:xfrm>
            <a:off x="0" y="1920100"/>
            <a:ext cx="91440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running time of 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b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scale differently.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/>
          </a:p>
        </p:txBody>
      </p:sp>
      <p:sp>
        <p:nvSpPr>
          <p:cNvPr id="1428" name="Google Shape;1428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Status</a:t>
            </a:r>
            <a:endParaRPr/>
          </a:p>
        </p:txBody>
      </p:sp>
      <p:sp>
        <p:nvSpPr>
          <p:cNvPr id="1097" name="Google Shape;109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Smooth sailing?</a:t>
            </a:r>
            <a:endParaRPr sz="3600"/>
          </a:p>
        </p:txBody>
      </p:sp>
      <p:cxnSp>
        <p:nvCxnSpPr>
          <p:cNvPr id="1098" name="Google Shape;1098;p71"/>
          <p:cNvCxnSpPr/>
          <p:nvPr/>
        </p:nvCxnSpPr>
        <p:spPr>
          <a:xfrm>
            <a:off x="274375" y="640080"/>
            <a:ext cx="766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Time complexity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=</a:t>
            </a:r>
            <a:r>
              <a:rPr lang="en" b="1"/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rate at which algorithm </a:t>
            </a:r>
            <a:r>
              <a:rPr lang="en" b="1"/>
              <a:t>slows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as input </a:t>
            </a:r>
            <a:r>
              <a:rPr lang="en" b="1"/>
              <a:t>grows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08"/>
          <p:cNvSpPr txBox="1"/>
          <p:nvPr/>
        </p:nvSpPr>
        <p:spPr>
          <a:xfrm>
            <a:off x="0" y="2294700"/>
            <a:ext cx="916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one instruction.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1" name="Google Shape;1441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42" name="Google Shape;1442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0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lang="en" b="1"/>
              <a:t>does not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slow for larger inputs.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10"/>
          <p:cNvSpPr txBox="1"/>
          <p:nvPr/>
        </p:nvSpPr>
        <p:spPr>
          <a:xfrm>
            <a:off x="0" y="2294700"/>
            <a:ext cx="916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other words…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5" name="Google Shape;1455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11"/>
          <p:cNvSpPr txBox="1"/>
          <p:nvPr/>
        </p:nvSpPr>
        <p:spPr>
          <a:xfrm>
            <a:off x="0" y="19431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running time of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constant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4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63" name="Google Shape;146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12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takes</a:t>
            </a:r>
            <a:r>
              <a:rPr lang="en" sz="4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4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instructions</a:t>
            </a:r>
            <a:endParaRPr sz="4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71" name="Google Shape;1471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lang="en" sz="4800" b="1"/>
              <a:t>depends on array</a:t>
            </a: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85" name="Google Shape;1485;p114"/>
          <p:cNvSpPr txBox="1">
            <a:spLocks noGrp="1"/>
          </p:cNvSpPr>
          <p:nvPr>
            <p:ph type="subTitle" idx="1"/>
          </p:nvPr>
        </p:nvSpPr>
        <p:spPr>
          <a:xfrm>
            <a:off x="0" y="14929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Double array length, </a:t>
            </a:r>
            <a:br>
              <a:rPr lang="en" sz="4800"/>
            </a:br>
            <a:r>
              <a:rPr lang="en" sz="4800"/>
              <a:t>double time,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etc…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92" name="Google Shape;1492;p115"/>
          <p:cNvSpPr txBox="1">
            <a:spLocks noGrp="1"/>
          </p:cNvSpPr>
          <p:nvPr>
            <p:ph type="subTitle" idx="1"/>
          </p:nvPr>
        </p:nvSpPr>
        <p:spPr>
          <a:xfrm>
            <a:off x="0" y="14929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lang="en" sz="4800" b="1"/>
              <a:t>increases linearly </a:t>
            </a: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with array length.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1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Notation</a:t>
            </a:r>
            <a:endParaRPr/>
          </a:p>
        </p:txBody>
      </p:sp>
      <p:sp>
        <p:nvSpPr>
          <p:cNvPr id="1499" name="Google Shape;1499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Project Check-In: Deliverable #1 is Due by the End of Today’s Class </a:t>
            </a:r>
            <a:endParaRPr sz="2200"/>
          </a:p>
        </p:txBody>
      </p:sp>
      <p:sp>
        <p:nvSpPr>
          <p:cNvPr id="1105" name="Google Shape;1105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send the following to your Instructor and TAs:</a:t>
            </a:r>
            <a:endParaRPr/>
          </a:p>
        </p:txBody>
      </p:sp>
      <p:sp>
        <p:nvSpPr>
          <p:cNvPr id="1106" name="Google Shape;1106;p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by the end of the day!</a:t>
            </a:r>
            <a:endParaRPr/>
          </a:p>
        </p:txBody>
      </p:sp>
      <p:sp>
        <p:nvSpPr>
          <p:cNvPr id="1107" name="Google Shape;1107;p7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72"/>
          <p:cNvSpPr txBox="1">
            <a:spLocks noGrp="1"/>
          </p:cNvSpPr>
          <p:nvPr>
            <p:ph type="subTitle" idx="1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Overview of intended application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7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7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7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2"/>
          <p:cNvSpPr txBox="1">
            <a:spLocks noGrp="1"/>
          </p:cNvSpPr>
          <p:nvPr>
            <p:ph type="subTitle" idx="2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Detailed screen-by-screen UI layouts with annotations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72"/>
          <p:cNvSpPr txBox="1">
            <a:spLocks noGrp="1"/>
          </p:cNvSpPr>
          <p:nvPr>
            <p:ph type="subTitle" idx="3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Breakdown of group member roles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72"/>
          <p:cNvSpPr txBox="1">
            <a:spLocks noGrp="1"/>
          </p:cNvSpPr>
          <p:nvPr>
            <p:ph type="subTitle" idx="4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Screenshot of project management tool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5" name="Google Shape;1115;p7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2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7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72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06" name="Google Shape;1506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1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17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O Notation lets us describe how running time scales when we increase the input size (</a:t>
            </a:r>
            <a:r>
              <a:rPr lang="en-US" dirty="0"/>
              <a:t>N</a:t>
            </a:r>
            <a:r>
              <a:rPr lang="en" dirty="0"/>
              <a:t>).</a:t>
            </a:r>
            <a:endParaRPr dirty="0"/>
          </a:p>
        </p:txBody>
      </p:sp>
      <p:sp>
        <p:nvSpPr>
          <p:cNvPr id="1509" name="Google Shape;1509;p11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17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850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It is denoted with a big O and the growth factor in parentheses.</a:t>
            </a:r>
            <a:endParaRPr sz="1800" dirty="0"/>
          </a:p>
        </p:txBody>
      </p:sp>
      <p:sp>
        <p:nvSpPr>
          <p:cNvPr id="1511" name="Google Shape;1511;p117"/>
          <p:cNvSpPr/>
          <p:nvPr/>
        </p:nvSpPr>
        <p:spPr>
          <a:xfrm>
            <a:off x="1654675" y="2758225"/>
            <a:ext cx="72276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117"/>
          <p:cNvSpPr txBox="1">
            <a:spLocks noGrp="1"/>
          </p:cNvSpPr>
          <p:nvPr>
            <p:ph type="subTitle" idx="3"/>
          </p:nvPr>
        </p:nvSpPr>
        <p:spPr>
          <a:xfrm>
            <a:off x="609575" y="2771925"/>
            <a:ext cx="8272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 =&gt; O(1)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dirty="0"/>
              <a:t>Grows like “1” (i.e., running time never grows)</a:t>
            </a:r>
            <a:endParaRPr dirty="0"/>
          </a:p>
        </p:txBody>
      </p:sp>
      <p:sp>
        <p:nvSpPr>
          <p:cNvPr id="1513" name="Google Shape;1513;p117"/>
          <p:cNvSpPr/>
          <p:nvPr/>
        </p:nvSpPr>
        <p:spPr>
          <a:xfrm>
            <a:off x="1654675" y="3280850"/>
            <a:ext cx="72276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17"/>
          <p:cNvSpPr txBox="1">
            <a:spLocks noGrp="1"/>
          </p:cNvSpPr>
          <p:nvPr>
            <p:ph type="subTitle" idx="4"/>
          </p:nvPr>
        </p:nvSpPr>
        <p:spPr>
          <a:xfrm>
            <a:off x="609525" y="3294550"/>
            <a:ext cx="827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 =&gt; O(</a:t>
            </a:r>
            <a:r>
              <a:rPr lang="en-US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18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Grows like “n” (i.e., gets bigger as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gets bigger)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5" name="Google Shape;1515;p11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1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17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43" y="27833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117"/>
          <p:cNvPicPr preferRelativeResize="0"/>
          <p:nvPr/>
        </p:nvPicPr>
        <p:blipFill rotWithShape="1">
          <a:blip r:embed="rId4">
            <a:alphaModFix/>
          </a:blip>
          <a:srcRect t="2883" b="2892"/>
          <a:stretch/>
        </p:blipFill>
        <p:spPr>
          <a:xfrm>
            <a:off x="1039343" y="3300322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17"/>
          <p:cNvSpPr txBox="1">
            <a:spLocks noGrp="1"/>
          </p:cNvSpPr>
          <p:nvPr>
            <p:ph type="subTitle" idx="5"/>
          </p:nvPr>
        </p:nvSpPr>
        <p:spPr>
          <a:xfrm>
            <a:off x="1039350" y="2343150"/>
            <a:ext cx="37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Examples:</a:t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26" name="Google Shape;1526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18"/>
          <p:cNvSpPr txBox="1">
            <a:spLocks noGrp="1"/>
          </p:cNvSpPr>
          <p:nvPr>
            <p:ph type="body" idx="3"/>
          </p:nvPr>
        </p:nvSpPr>
        <p:spPr>
          <a:xfrm>
            <a:off x="175" y="2302125"/>
            <a:ext cx="9144000" cy="2604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/>
              <a:t>There are other Big O “classes.”</a:t>
            </a:r>
            <a:endParaRPr sz="3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Google Shape;1533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381" y="1074228"/>
            <a:ext cx="6732853" cy="2691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19"/>
          <p:cNvSpPr txBox="1"/>
          <p:nvPr/>
        </p:nvSpPr>
        <p:spPr>
          <a:xfrm>
            <a:off x="152400" y="4057650"/>
            <a:ext cx="8686800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Inconsolata"/>
                <a:sym typeface="Inconsolata"/>
              </a:rPr>
              <a:t>N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steps for each of the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chemeClr val="dk1"/>
                </a:solidFill>
                <a:latin typeface="Inconsolata"/>
                <a:sym typeface="Inconsolata"/>
              </a:rPr>
              <a:t>N</a:t>
            </a:r>
            <a:r>
              <a:rPr lang="en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items in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(!)</a:t>
            </a:r>
            <a:endParaRPr sz="3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0"/>
          <p:cNvSpPr txBox="1"/>
          <p:nvPr/>
        </p:nvSpPr>
        <p:spPr>
          <a:xfrm>
            <a:off x="304800" y="1943100"/>
            <a:ext cx="8686800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length = 4x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3x length = 9x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nx length = n</a:t>
            </a:r>
            <a:r>
              <a:rPr lang="en" sz="4200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43" name="Google Shape;1543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21"/>
          <p:cNvSpPr txBox="1"/>
          <p:nvPr/>
        </p:nvSpPr>
        <p:spPr>
          <a:xfrm>
            <a:off x="0" y="19431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Running time grows </a:t>
            </a:r>
            <a:b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</a:t>
            </a:r>
            <a:r>
              <a:rPr lang="en" sz="4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square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of input.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51" name="Google Shape;1551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2"/>
          <p:cNvSpPr txBox="1"/>
          <p:nvPr/>
        </p:nvSpPr>
        <p:spPr>
          <a:xfrm>
            <a:off x="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find_duplicates</a:t>
            </a: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=&gt;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O(n</a:t>
            </a:r>
            <a:r>
              <a:rPr lang="en" sz="4200" baseline="30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Quadratic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time complexity</a:t>
            </a:r>
            <a:endParaRPr sz="42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8" name="Google Shape;1558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0" name="Google Shape;156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50" y="3245775"/>
            <a:ext cx="713025" cy="6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710725" y="3294475"/>
            <a:ext cx="713025" cy="6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Big O: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MAJOR INSIGHT!</a:t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74" name="Google Shape;1574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75" name="Google Shape;1575;p124"/>
          <p:cNvGraphicFramePr/>
          <p:nvPr>
            <p:extLst>
              <p:ext uri="{D42A27DB-BD31-4B8C-83A1-F6EECF244321}">
                <p14:modId xmlns:p14="http://schemas.microsoft.com/office/powerpoint/2010/main" val="3842750071"/>
              </p:ext>
            </p:extLst>
          </p:nvPr>
        </p:nvGraphicFramePr>
        <p:xfrm>
          <a:off x="185101" y="2056463"/>
          <a:ext cx="8855241" cy="9595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951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2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 nested</a:t>
                      </a:r>
                      <a:endParaRPr sz="105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4200">
                          <a:solidFill>
                            <a:schemeClr val="lt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for</a:t>
                      </a:r>
                      <a:endParaRPr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loops 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often</a:t>
                      </a: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O(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3200" baseline="30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05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25"/>
          <p:cNvSpPr txBox="1">
            <a:spLocks noGrp="1"/>
          </p:cNvSpPr>
          <p:nvPr>
            <p:ph type="title"/>
          </p:nvPr>
        </p:nvSpPr>
        <p:spPr>
          <a:xfrm>
            <a:off x="2544050" y="1841450"/>
            <a:ext cx="57702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NOT COINCIDENCE!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6"/>
          <p:cNvSpPr txBox="1"/>
          <p:nvPr/>
        </p:nvSpPr>
        <p:spPr>
          <a:xfrm>
            <a:off x="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nested for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loops ~ O(n</a:t>
            </a:r>
            <a:r>
              <a:rPr lang="en" sz="4200" baseline="30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Etc.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89" name="Google Shape;1589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Context</a:t>
            </a:r>
            <a:endParaRPr/>
          </a:p>
        </p:txBody>
      </p:sp>
      <p:sp>
        <p:nvSpPr>
          <p:cNvPr id="1125" name="Google Shape;1125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2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Big O: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One More...</a:t>
            </a:r>
            <a:endParaRPr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02" name="Google Shape;1602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fast is binary search?</a:t>
            </a:r>
            <a:endParaRPr/>
          </a:p>
        </p:txBody>
      </p:sp>
      <p:grpSp>
        <p:nvGrpSpPr>
          <p:cNvPr id="1603" name="Google Shape;1603;p128"/>
          <p:cNvGrpSpPr/>
          <p:nvPr/>
        </p:nvGrpSpPr>
        <p:grpSpPr>
          <a:xfrm>
            <a:off x="2563975" y="1025125"/>
            <a:ext cx="4016050" cy="3703525"/>
            <a:chOff x="2602125" y="1025125"/>
            <a:chExt cx="4016050" cy="3703525"/>
          </a:xfrm>
        </p:grpSpPr>
        <p:sp>
          <p:nvSpPr>
            <p:cNvPr id="1604" name="Google Shape;1604;p128"/>
            <p:cNvSpPr/>
            <p:nvPr/>
          </p:nvSpPr>
          <p:spPr>
            <a:xfrm>
              <a:off x="53311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5" name="Google Shape;1605;p128"/>
            <p:cNvSpPr/>
            <p:nvPr/>
          </p:nvSpPr>
          <p:spPr>
            <a:xfrm>
              <a:off x="2602125" y="296190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6" name="Google Shape;1606;p128"/>
            <p:cNvSpPr/>
            <p:nvPr/>
          </p:nvSpPr>
          <p:spPr>
            <a:xfrm>
              <a:off x="44929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7" name="Google Shape;1607;p128"/>
            <p:cNvSpPr/>
            <p:nvPr/>
          </p:nvSpPr>
          <p:spPr>
            <a:xfrm>
              <a:off x="33499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08" name="Google Shape;1608;p128"/>
            <p:cNvCxnSpPr/>
            <p:nvPr/>
          </p:nvCxnSpPr>
          <p:spPr>
            <a:xfrm>
              <a:off x="4560775" y="133030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09" name="Google Shape;1609;p128"/>
            <p:cNvCxnSpPr/>
            <p:nvPr/>
          </p:nvCxnSpPr>
          <p:spPr>
            <a:xfrm rot="1019138">
              <a:off x="5562583" y="2459470"/>
              <a:ext cx="615133" cy="379018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0" name="Google Shape;1610;p128"/>
            <p:cNvCxnSpPr/>
            <p:nvPr/>
          </p:nvCxnSpPr>
          <p:spPr>
            <a:xfrm rot="-1019138" flipH="1">
              <a:off x="5734808" y="3586095"/>
              <a:ext cx="615133" cy="379018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1" name="Google Shape;1611;p128"/>
            <p:cNvCxnSpPr/>
            <p:nvPr/>
          </p:nvCxnSpPr>
          <p:spPr>
            <a:xfrm flipH="1">
              <a:off x="3942625" y="138675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2" name="Google Shape;1612;p128"/>
            <p:cNvCxnSpPr/>
            <p:nvPr/>
          </p:nvCxnSpPr>
          <p:spPr>
            <a:xfrm>
              <a:off x="3677250" y="224880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3" name="Google Shape;1613;p128"/>
            <p:cNvCxnSpPr/>
            <p:nvPr/>
          </p:nvCxnSpPr>
          <p:spPr>
            <a:xfrm flipH="1">
              <a:off x="2988750" y="224880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14" name="Google Shape;1614;p128"/>
            <p:cNvSpPr/>
            <p:nvPr/>
          </p:nvSpPr>
          <p:spPr>
            <a:xfrm>
              <a:off x="3313325" y="1878175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5" name="Google Shape;1615;p128"/>
            <p:cNvSpPr/>
            <p:nvPr/>
          </p:nvSpPr>
          <p:spPr>
            <a:xfrm>
              <a:off x="4250250" y="1025125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616" name="Google Shape;1616;p128"/>
            <p:cNvSpPr/>
            <p:nvPr/>
          </p:nvSpPr>
          <p:spPr>
            <a:xfrm>
              <a:off x="5974675" y="288570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17" name="Google Shape;1617;p128"/>
            <p:cNvCxnSpPr/>
            <p:nvPr/>
          </p:nvCxnSpPr>
          <p:spPr>
            <a:xfrm>
              <a:off x="4210863" y="336305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8" name="Google Shape;1618;p128"/>
            <p:cNvCxnSpPr/>
            <p:nvPr/>
          </p:nvCxnSpPr>
          <p:spPr>
            <a:xfrm flipH="1">
              <a:off x="3677238" y="336305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19" name="Google Shape;1619;p128"/>
            <p:cNvSpPr/>
            <p:nvPr/>
          </p:nvSpPr>
          <p:spPr>
            <a:xfrm>
              <a:off x="3917275" y="296190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0" name="Google Shape;1620;p128"/>
            <p:cNvSpPr/>
            <p:nvPr/>
          </p:nvSpPr>
          <p:spPr>
            <a:xfrm>
              <a:off x="5153425" y="1900775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27" name="Google Shape;1627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What is the Big O of binary search?</a:t>
            </a:r>
            <a:endParaRPr sz="2400" b="1" dirty="0"/>
          </a:p>
        </p:txBody>
      </p:sp>
      <p:sp>
        <p:nvSpPr>
          <p:cNvPr id="1628" name="Google Shape;1628;p1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O(1)</a:t>
            </a:r>
            <a:endParaRPr sz="2400"/>
          </a:p>
        </p:txBody>
      </p:sp>
      <p:sp>
        <p:nvSpPr>
          <p:cNvPr id="1629" name="Google Shape;1629;p1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O(n)</a:t>
            </a:r>
            <a:endParaRPr sz="2400"/>
          </a:p>
        </p:txBody>
      </p:sp>
      <p:sp>
        <p:nvSpPr>
          <p:cNvPr id="1630" name="Google Shape;1630;p1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O(N</a:t>
            </a:r>
            <a:r>
              <a:rPr lang="en" sz="2400" baseline="30000" dirty="0"/>
              <a:t>2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1631" name="Google Shape;1631;p1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Something else?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39" name="Google Shape;1639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else? Why?!</a:t>
            </a:r>
            <a:r>
              <a:rPr lang="en" b="1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64" y="1922927"/>
            <a:ext cx="8189875" cy="7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endParaRPr/>
          </a:p>
        </p:txBody>
      </p:sp>
      <p:sp>
        <p:nvSpPr>
          <p:cNvPr id="1647" name="Google Shape;1647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Binary search this array by hand, for 3, then 9.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13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64" y="1922927"/>
            <a:ext cx="8189875" cy="7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endParaRPr/>
          </a:p>
        </p:txBody>
      </p:sp>
      <p:sp>
        <p:nvSpPr>
          <p:cNvPr id="1656" name="Google Shape;1656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Binary search this array by hand, for 3, then 9.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13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132"/>
          <p:cNvSpPr txBox="1"/>
          <p:nvPr/>
        </p:nvSpPr>
        <p:spPr>
          <a:xfrm>
            <a:off x="477075" y="2931250"/>
            <a:ext cx="59178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Answer: </a:t>
            </a:r>
            <a:r>
              <a:rPr lang="en" sz="36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3 Steps</a:t>
            </a:r>
            <a:endParaRPr sz="36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33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the digits 11–20. Repeat.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5" name="Google Shape;1665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66" name="Google Shape;1666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34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the digits 11–20. Repeat.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74" name="Google Shape;1674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134"/>
          <p:cNvSpPr txBox="1"/>
          <p:nvPr/>
        </p:nvSpPr>
        <p:spPr>
          <a:xfrm>
            <a:off x="1009350" y="2931250"/>
            <a:ext cx="5385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Answer: </a:t>
            </a:r>
            <a:r>
              <a:rPr lang="en" sz="36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4 Steps (!)</a:t>
            </a:r>
            <a:endParaRPr sz="36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35"/>
          <p:cNvSpPr txBox="1">
            <a:spLocks noGrp="1"/>
          </p:cNvSpPr>
          <p:nvPr>
            <p:ph type="title"/>
          </p:nvPr>
        </p:nvSpPr>
        <p:spPr>
          <a:xfrm>
            <a:off x="2544050" y="1919000"/>
            <a:ext cx="67266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Much</a:t>
            </a:r>
            <a:r>
              <a:rPr lang="en" sz="4200">
                <a:latin typeface="Roboto Light"/>
                <a:ea typeface="Roboto Light"/>
                <a:cs typeface="Roboto Light"/>
                <a:sym typeface="Roboto Light"/>
              </a:rPr>
              <a:t> faster than linear.</a:t>
            </a:r>
            <a:endParaRPr sz="4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36"/>
          <p:cNvSpPr txBox="1"/>
          <p:nvPr/>
        </p:nvSpPr>
        <p:spPr>
          <a:xfrm>
            <a:off x="0" y="1943100"/>
            <a:ext cx="9144000" cy="16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(input size)</a:t>
            </a:r>
            <a:r>
              <a:rPr lang="en" sz="4200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~ 2x running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(input size)</a:t>
            </a:r>
            <a:r>
              <a:rPr lang="en" sz="4200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~ 3x running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aseline="3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i="1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89" name="Google Shape;1689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6000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/>
              <a:t>Welcome to…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Computer Science Fundamentals!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37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O(l</a:t>
            </a:r>
            <a:r>
              <a:rPr lang="en-US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4200" baseline="-25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N).</a:t>
            </a:r>
            <a:endParaRPr sz="4200" b="1" i="1" baseline="30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6" name="Google Shape;1696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97" name="Google Shape;1697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38"/>
          <p:cNvSpPr txBox="1"/>
          <p:nvPr/>
        </p:nvSpPr>
        <p:spPr>
          <a:xfrm>
            <a:off x="304800" y="1943100"/>
            <a:ext cx="8686800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4200" baseline="-25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= how many times do I divide </a:t>
            </a:r>
            <a:r>
              <a:rPr lang="en-US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2 to get to 1?</a:t>
            </a:r>
            <a:endParaRPr sz="4200" b="1" i="1" baseline="30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705" name="Google Shape;1705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39"/>
          <p:cNvSpPr txBox="1"/>
          <p:nvPr/>
        </p:nvSpPr>
        <p:spPr>
          <a:xfrm>
            <a:off x="304800" y="1943100"/>
            <a:ext cx="8686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l</a:t>
            </a:r>
            <a:r>
              <a:rPr lang="en-US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42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8?</a:t>
            </a:r>
            <a:endParaRPr sz="4200" b="1" i="1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13" name="Google Shape;1713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40"/>
          <p:cNvSpPr txBox="1"/>
          <p:nvPr/>
        </p:nvSpPr>
        <p:spPr>
          <a:xfrm>
            <a:off x="-1230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/ 2 = 4 (1)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/ 2 = 2 (2)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/ 2 = 1 (</a:t>
            </a: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200" b="1" i="1" baseline="3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21" name="Google Shape;1721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41"/>
          <p:cNvSpPr txBox="1"/>
          <p:nvPr/>
        </p:nvSpPr>
        <p:spPr>
          <a:xfrm>
            <a:off x="304800" y="1943100"/>
            <a:ext cx="8686800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4200" b="1" baseline="-25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= 3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="1" i="1" baseline="30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8" name="Google Shape;1728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29" name="Google Shape;1729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42"/>
          <p:cNvSpPr txBox="1"/>
          <p:nvPr/>
        </p:nvSpPr>
        <p:spPr>
          <a:xfrm>
            <a:off x="-5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Don’t worry about it.</a:t>
            </a:r>
            <a:endParaRPr sz="4200" b="1" i="1" baseline="3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6" name="Google Shape;1736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37" name="Google Shape;1737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Review</a:t>
            </a:r>
            <a:endParaRPr/>
          </a:p>
        </p:txBody>
      </p:sp>
      <p:graphicFrame>
        <p:nvGraphicFramePr>
          <p:cNvPr id="1743" name="Google Shape;1743;p143"/>
          <p:cNvGraphicFramePr/>
          <p:nvPr>
            <p:extLst>
              <p:ext uri="{D42A27DB-BD31-4B8C-83A1-F6EECF244321}">
                <p14:modId xmlns:p14="http://schemas.microsoft.com/office/powerpoint/2010/main" val="1251779090"/>
              </p:ext>
            </p:extLst>
          </p:nvPr>
        </p:nvGraphicFramePr>
        <p:xfrm>
          <a:off x="322525" y="1122775"/>
          <a:ext cx="8498950" cy="320480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88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O(1)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“1” (i.e., 2x input size -&gt; 1x running time)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list_items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” (i.e., 2x input size -&gt; 2x running time)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find_duplicates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2”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(i.e., 2x input size -&gt; 4x running time)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binary_search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O(l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og</a:t>
                      </a:r>
                      <a:r>
                        <a:rPr lang="en-US" sz="1800" baseline="-25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“l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og</a:t>
                      </a:r>
                      <a:r>
                        <a:rPr lang="en-US" sz="1800" baseline="-25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N” (i.e, (input size)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-&gt; 2x running time)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Google Shape;1748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8487" y="1406850"/>
            <a:ext cx="4479131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Comparisons</a:t>
            </a:r>
            <a:endParaRPr/>
          </a:p>
        </p:txBody>
      </p:sp>
      <p:sp>
        <p:nvSpPr>
          <p:cNvPr id="1750" name="Google Shape;1750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4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 (Tricky Question)</a:t>
            </a:r>
            <a:endParaRPr/>
          </a:p>
        </p:txBody>
      </p:sp>
      <p:sp>
        <p:nvSpPr>
          <p:cNvPr id="1764" name="Google Shape;1764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What is a data structure?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(And what is an example?)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Remember… </a:t>
            </a:r>
            <a:endParaRPr/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fundamentals</a:t>
            </a:r>
            <a:endParaRPr/>
          </a:p>
        </p:txBody>
      </p:sp>
      <p:sp>
        <p:nvSpPr>
          <p:cNvPr id="1140" name="Google Shape;1140;p7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1"/>
          </p:nvPr>
        </p:nvSpPr>
        <p:spPr>
          <a:xfrm>
            <a:off x="12300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Fundamentals aren’t the “easy” computer science stuff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7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75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Rather, they are the fundamental concepts that underlie all of the work we’ve been doing to date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75"/>
          <p:cNvSpPr txBox="1">
            <a:spLocks noGrp="1"/>
          </p:cNvSpPr>
          <p:nvPr>
            <p:ph type="subTitle" idx="3"/>
          </p:nvPr>
        </p:nvSpPr>
        <p:spPr>
          <a:xfrm>
            <a:off x="0" y="3304875"/>
            <a:ext cx="8674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Roboto Light"/>
                <a:ea typeface="Roboto Light"/>
                <a:cs typeface="Roboto Light"/>
                <a:sym typeface="Roboto Light"/>
              </a:rPr>
              <a:t>The biggest takeaway is to understand that there are different tools to increase computational efficiency</a:t>
            </a:r>
            <a:endParaRPr sz="2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45" name="Google Shape;1145;p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75" y="3071350"/>
            <a:ext cx="1073952" cy="107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47"/>
          <p:cNvSpPr txBox="1"/>
          <p:nvPr/>
        </p:nvSpPr>
        <p:spPr>
          <a:xfrm>
            <a:off x="304800" y="1943100"/>
            <a:ext cx="868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Before we answer that…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1" name="Google Shape;1771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 (Tricky Question)</a:t>
            </a:r>
            <a:endParaRPr/>
          </a:p>
        </p:txBody>
      </p:sp>
      <p:sp>
        <p:nvSpPr>
          <p:cNvPr id="1772" name="Google Shape;1772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307" y="2217496"/>
            <a:ext cx="23431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350" y="1627231"/>
            <a:ext cx="304323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307" y="2824224"/>
            <a:ext cx="3371850" cy="585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= Data. Data Is Saved.</a:t>
            </a:r>
            <a:endParaRPr/>
          </a:p>
        </p:txBody>
      </p:sp>
      <p:sp>
        <p:nvSpPr>
          <p:cNvPr id="1782" name="Google Shape;1782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067200" cy="843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that we write gets saved in memory.</a:t>
            </a:r>
            <a:endParaRPr/>
          </a:p>
        </p:txBody>
      </p:sp>
      <p:pic>
        <p:nvPicPr>
          <p:cNvPr id="1783" name="Google Shape;1783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1582" y="1025450"/>
            <a:ext cx="4650489" cy="30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48"/>
          <p:cNvSpPr/>
          <p:nvPr/>
        </p:nvSpPr>
        <p:spPr>
          <a:xfrm>
            <a:off x="3829800" y="2103575"/>
            <a:ext cx="1484400" cy="74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Ways to Save</a:t>
            </a:r>
            <a:endParaRPr/>
          </a:p>
        </p:txBody>
      </p:sp>
      <p:sp>
        <p:nvSpPr>
          <p:cNvPr id="1790" name="Google Shape;1790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can be visualized as slots. Data is then allotted to these slots.</a:t>
            </a:r>
            <a:endParaRPr/>
          </a:p>
        </p:txBody>
      </p:sp>
      <p:graphicFrame>
        <p:nvGraphicFramePr>
          <p:cNvPr id="1791" name="Google Shape;1791;p149"/>
          <p:cNvGraphicFramePr/>
          <p:nvPr/>
        </p:nvGraphicFramePr>
        <p:xfrm>
          <a:off x="336825" y="1194525"/>
          <a:ext cx="8583175" cy="356371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5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6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6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0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3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2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1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0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OxOOOC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Ox0008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0x0004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0x0000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07 data bus D0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D31                                          data bus (one memory cycle)                                                  D0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Byte Addressable Memory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Banked Memory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on My Mind</a:t>
            </a:r>
            <a:endParaRPr/>
          </a:p>
        </p:txBody>
      </p:sp>
      <p:graphicFrame>
        <p:nvGraphicFramePr>
          <p:cNvPr id="1797" name="Google Shape;1797;p150"/>
          <p:cNvGraphicFramePr/>
          <p:nvPr/>
        </p:nvGraphicFramePr>
        <p:xfrm>
          <a:off x="411675" y="2000150"/>
          <a:ext cx="8320625" cy="281174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94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My Program</a:t>
                      </a:r>
                      <a:r>
                        <a:rPr lang="en" sz="1000" b="1"/>
                        <a:t> (executable)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Program's Virtual Memory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Mapping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Physical Memory 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475">
                <a:tc row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 min=10;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 max - 50;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 main () {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Program Code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&amp;min 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&amp;max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Program Data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798" name="Google Shape;1798;p150"/>
          <p:cNvCxnSpPr/>
          <p:nvPr/>
        </p:nvCxnSpPr>
        <p:spPr>
          <a:xfrm>
            <a:off x="2381900" y="2423575"/>
            <a:ext cx="1077600" cy="2085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9" name="Google Shape;1799;p150"/>
          <p:cNvCxnSpPr/>
          <p:nvPr/>
        </p:nvCxnSpPr>
        <p:spPr>
          <a:xfrm>
            <a:off x="2351975" y="4108400"/>
            <a:ext cx="1111500" cy="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0" name="Google Shape;1800;p150"/>
          <p:cNvCxnSpPr/>
          <p:nvPr/>
        </p:nvCxnSpPr>
        <p:spPr>
          <a:xfrm rot="10800000" flipH="1">
            <a:off x="5224050" y="2400525"/>
            <a:ext cx="1875600" cy="2877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1" name="Google Shape;1801;p150"/>
          <p:cNvCxnSpPr/>
          <p:nvPr/>
        </p:nvCxnSpPr>
        <p:spPr>
          <a:xfrm rot="10800000" flipH="1">
            <a:off x="5235600" y="2895350"/>
            <a:ext cx="1866900" cy="1782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2" name="Google Shape;1802;p150"/>
          <p:cNvCxnSpPr/>
          <p:nvPr/>
        </p:nvCxnSpPr>
        <p:spPr>
          <a:xfrm>
            <a:off x="5232550" y="3073625"/>
            <a:ext cx="1887000" cy="1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3" name="Google Shape;1803;p150"/>
          <p:cNvCxnSpPr/>
          <p:nvPr/>
        </p:nvCxnSpPr>
        <p:spPr>
          <a:xfrm rot="10800000" flipH="1">
            <a:off x="5234550" y="3508100"/>
            <a:ext cx="1887000" cy="1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4" name="Google Shape;1804;p150"/>
          <p:cNvCxnSpPr/>
          <p:nvPr/>
        </p:nvCxnSpPr>
        <p:spPr>
          <a:xfrm>
            <a:off x="5232550" y="3660500"/>
            <a:ext cx="1887000" cy="1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5" name="Google Shape;1805;p150"/>
          <p:cNvCxnSpPr/>
          <p:nvPr/>
        </p:nvCxnSpPr>
        <p:spPr>
          <a:xfrm rot="10800000" flipH="1">
            <a:off x="5247050" y="4103650"/>
            <a:ext cx="1864200" cy="11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6" name="Google Shape;1806;p150"/>
          <p:cNvCxnSpPr/>
          <p:nvPr/>
        </p:nvCxnSpPr>
        <p:spPr>
          <a:xfrm>
            <a:off x="5224050" y="4126550"/>
            <a:ext cx="1875600" cy="3798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7" name="Google Shape;1807;p150"/>
          <p:cNvCxnSpPr/>
          <p:nvPr/>
        </p:nvCxnSpPr>
        <p:spPr>
          <a:xfrm>
            <a:off x="5247050" y="4506275"/>
            <a:ext cx="1869900" cy="2793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8" name="Google Shape;1808;p150"/>
          <p:cNvSpPr txBox="1"/>
          <p:nvPr/>
        </p:nvSpPr>
        <p:spPr>
          <a:xfrm rot="5400000">
            <a:off x="6885150" y="2919950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09" name="Google Shape;1809;p150"/>
          <p:cNvSpPr txBox="1"/>
          <p:nvPr/>
        </p:nvSpPr>
        <p:spPr>
          <a:xfrm rot="5400000">
            <a:off x="8518250" y="2930600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0" name="Google Shape;1810;p150"/>
          <p:cNvSpPr txBox="1"/>
          <p:nvPr/>
        </p:nvSpPr>
        <p:spPr>
          <a:xfrm rot="5400000">
            <a:off x="6885150" y="3552187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1" name="Google Shape;1811;p150"/>
          <p:cNvSpPr txBox="1"/>
          <p:nvPr/>
        </p:nvSpPr>
        <p:spPr>
          <a:xfrm rot="5400000">
            <a:off x="8518250" y="3562837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2" name="Google Shape;1812;p150"/>
          <p:cNvSpPr txBox="1"/>
          <p:nvPr/>
        </p:nvSpPr>
        <p:spPr>
          <a:xfrm rot="5400000">
            <a:off x="6885150" y="4200409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3" name="Google Shape;1813;p150"/>
          <p:cNvSpPr txBox="1"/>
          <p:nvPr/>
        </p:nvSpPr>
        <p:spPr>
          <a:xfrm rot="5400000">
            <a:off x="8518250" y="4211059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4" name="Google Shape;1814;p150"/>
          <p:cNvSpPr/>
          <p:nvPr/>
        </p:nvSpPr>
        <p:spPr>
          <a:xfrm>
            <a:off x="1141225" y="7504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50"/>
          <p:cNvSpPr txBox="1">
            <a:spLocks noGrp="1"/>
          </p:cNvSpPr>
          <p:nvPr>
            <p:ph type="subTitle" idx="1"/>
          </p:nvPr>
        </p:nvSpPr>
        <p:spPr>
          <a:xfrm>
            <a:off x="-12200" y="7872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code as a whole takes some of these slots of memory.</a:t>
            </a:r>
            <a:endParaRPr sz="1600"/>
          </a:p>
        </p:txBody>
      </p:sp>
      <p:pic>
        <p:nvPicPr>
          <p:cNvPr id="1816" name="Google Shape;1816;p15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774497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150"/>
          <p:cNvSpPr/>
          <p:nvPr/>
        </p:nvSpPr>
        <p:spPr>
          <a:xfrm>
            <a:off x="1153425" y="13356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150"/>
          <p:cNvSpPr txBox="1">
            <a:spLocks noGrp="1"/>
          </p:cNvSpPr>
          <p:nvPr>
            <p:ph type="subTitle" idx="2"/>
          </p:nvPr>
        </p:nvSpPr>
        <p:spPr>
          <a:xfrm>
            <a:off x="0" y="13724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variable data itself also takes slots of memory.</a:t>
            </a:r>
            <a:endParaRPr sz="1600"/>
          </a:p>
        </p:txBody>
      </p:sp>
      <p:pic>
        <p:nvPicPr>
          <p:cNvPr id="1819" name="Google Shape;1819;p15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41918" y="1359697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50"/>
          <p:cNvSpPr/>
          <p:nvPr/>
        </p:nvSpPr>
        <p:spPr>
          <a:xfrm>
            <a:off x="3118325" y="4172600"/>
            <a:ext cx="577800" cy="28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to Memory</a:t>
            </a:r>
            <a:endParaRPr/>
          </a:p>
        </p:txBody>
      </p:sp>
      <p:sp>
        <p:nvSpPr>
          <p:cNvPr id="1826" name="Google Shape;1826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time we declare or instantiate a variable, we are </a:t>
            </a:r>
            <a:r>
              <a:rPr lang="en" b="1"/>
              <a:t>saving</a:t>
            </a:r>
            <a:r>
              <a:rPr lang="en"/>
              <a:t> that data to memory.</a:t>
            </a:r>
            <a:endParaRPr/>
          </a:p>
        </p:txBody>
      </p:sp>
      <p:graphicFrame>
        <p:nvGraphicFramePr>
          <p:cNvPr id="1827" name="Google Shape;1827;p151"/>
          <p:cNvGraphicFramePr/>
          <p:nvPr/>
        </p:nvGraphicFramePr>
        <p:xfrm>
          <a:off x="336825" y="1194525"/>
          <a:ext cx="8289275" cy="36726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7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44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Memory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1C23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50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25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28" name="Google Shape;1828;p151"/>
          <p:cNvSpPr/>
          <p:nvPr/>
        </p:nvSpPr>
        <p:spPr>
          <a:xfrm>
            <a:off x="3778338" y="1749400"/>
            <a:ext cx="1682400" cy="28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151"/>
          <p:cNvSpPr/>
          <p:nvPr/>
        </p:nvSpPr>
        <p:spPr>
          <a:xfrm>
            <a:off x="3778338" y="2153700"/>
            <a:ext cx="1682400" cy="28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Retrieving from Memory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reference these variables in our code, we are </a:t>
            </a:r>
            <a:r>
              <a:rPr lang="en" b="1"/>
              <a:t>retrieving</a:t>
            </a:r>
            <a:r>
              <a:rPr lang="en"/>
              <a:t> the data </a:t>
            </a:r>
            <a:br>
              <a:rPr lang="en"/>
            </a:br>
            <a:r>
              <a:rPr lang="en"/>
              <a:t>from memory. </a:t>
            </a:r>
            <a:endParaRPr/>
          </a:p>
        </p:txBody>
      </p:sp>
      <p:graphicFrame>
        <p:nvGraphicFramePr>
          <p:cNvPr id="1836" name="Google Shape;1836;p152"/>
          <p:cNvGraphicFramePr/>
          <p:nvPr/>
        </p:nvGraphicFramePr>
        <p:xfrm>
          <a:off x="336825" y="1194525"/>
          <a:ext cx="8289275" cy="36726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7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44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Memory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1C23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50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25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37" name="Google Shape;1837;p152"/>
          <p:cNvSpPr/>
          <p:nvPr/>
        </p:nvSpPr>
        <p:spPr>
          <a:xfrm rot="8160939">
            <a:off x="2376297" y="2906764"/>
            <a:ext cx="3554406" cy="28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152"/>
          <p:cNvSpPr/>
          <p:nvPr/>
        </p:nvSpPr>
        <p:spPr>
          <a:xfrm rot="7438871">
            <a:off x="3496258" y="3086893"/>
            <a:ext cx="2538285" cy="2875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Growing Data = Growing Problem</a:t>
            </a:r>
            <a:endParaRPr/>
          </a:p>
        </p:txBody>
      </p:sp>
      <p:sp>
        <p:nvSpPr>
          <p:cNvPr id="1845" name="Google Shape;1845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As applications grow and we begin to incorporate larger quantities of information with inter-relationships.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These simple operations of saving, retrieving, etc.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Become a lot more intensive (both time-wise and CPU-processing-wise).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                </a:t>
            </a:r>
            <a:r>
              <a:rPr lang="en" sz="2400" b="1"/>
              <a:t>Don’t let the simplicity fool you!</a:t>
            </a:r>
            <a:endParaRPr sz="2400" b="1"/>
          </a:p>
        </p:txBody>
      </p:sp>
      <p:pic>
        <p:nvPicPr>
          <p:cNvPr id="1846" name="Google Shape;184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25" y="3326601"/>
            <a:ext cx="1119650" cy="11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54"/>
          <p:cNvSpPr txBox="1"/>
          <p:nvPr/>
        </p:nvSpPr>
        <p:spPr>
          <a:xfrm>
            <a:off x="4376660" y="1792915"/>
            <a:ext cx="4366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have limited space. Use it wisely!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3" name="Google Shape;1853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Devices</a:t>
            </a:r>
            <a:endParaRPr/>
          </a:p>
        </p:txBody>
      </p:sp>
      <p:sp>
        <p:nvSpPr>
          <p:cNvPr id="1854" name="Google Shape;1854;p1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 inherently have limited memory because of space requirements—making efficiency decisions critical.</a:t>
            </a:r>
            <a:endParaRPr/>
          </a:p>
        </p:txBody>
      </p:sp>
      <p:pic>
        <p:nvPicPr>
          <p:cNvPr id="1855" name="Google Shape;185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2175" y="1117550"/>
            <a:ext cx="6294150" cy="41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Retrieving from Memory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simple objects require memory to keep track of numerous relationships.</a:t>
            </a:r>
            <a:endParaRPr/>
          </a:p>
        </p:txBody>
      </p:sp>
      <p:graphicFrame>
        <p:nvGraphicFramePr>
          <p:cNvPr id="1862" name="Google Shape;1862;p155"/>
          <p:cNvGraphicFramePr/>
          <p:nvPr/>
        </p:nvGraphicFramePr>
        <p:xfrm>
          <a:off x="336825" y="1194525"/>
          <a:ext cx="4384300" cy="36726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7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8"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pet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type: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"Mammal"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animal: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"Cat"</a:t>
                      </a:r>
                      <a:endParaRPr sz="2400">
                        <a:solidFill>
                          <a:schemeClr val="accent4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"Sammy"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age: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24</a:t>
                      </a:r>
                      <a:endParaRPr sz="24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20115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63" name="Google Shape;1863;p155"/>
          <p:cNvSpPr/>
          <p:nvPr/>
        </p:nvSpPr>
        <p:spPr>
          <a:xfrm>
            <a:off x="6817750" y="14541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55"/>
          <p:cNvSpPr/>
          <p:nvPr/>
        </p:nvSpPr>
        <p:spPr>
          <a:xfrm>
            <a:off x="6817750" y="19113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55"/>
          <p:cNvSpPr/>
          <p:nvPr/>
        </p:nvSpPr>
        <p:spPr>
          <a:xfrm>
            <a:off x="6824677" y="23685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55"/>
          <p:cNvSpPr/>
          <p:nvPr/>
        </p:nvSpPr>
        <p:spPr>
          <a:xfrm>
            <a:off x="6824677" y="2828319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55"/>
          <p:cNvSpPr/>
          <p:nvPr/>
        </p:nvSpPr>
        <p:spPr>
          <a:xfrm>
            <a:off x="6803896" y="32907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55"/>
          <p:cNvSpPr/>
          <p:nvPr/>
        </p:nvSpPr>
        <p:spPr>
          <a:xfrm>
            <a:off x="6803896" y="37479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55"/>
          <p:cNvSpPr/>
          <p:nvPr/>
        </p:nvSpPr>
        <p:spPr>
          <a:xfrm>
            <a:off x="6810823" y="42051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p155"/>
          <p:cNvSpPr/>
          <p:nvPr/>
        </p:nvSpPr>
        <p:spPr>
          <a:xfrm>
            <a:off x="6810823" y="4664913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p155"/>
          <p:cNvSpPr/>
          <p:nvPr/>
        </p:nvSpPr>
        <p:spPr>
          <a:xfrm>
            <a:off x="5446150" y="14541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55"/>
          <p:cNvSpPr/>
          <p:nvPr/>
        </p:nvSpPr>
        <p:spPr>
          <a:xfrm>
            <a:off x="5446150" y="19113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55"/>
          <p:cNvSpPr/>
          <p:nvPr/>
        </p:nvSpPr>
        <p:spPr>
          <a:xfrm>
            <a:off x="5453077" y="23685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155"/>
          <p:cNvSpPr/>
          <p:nvPr/>
        </p:nvSpPr>
        <p:spPr>
          <a:xfrm>
            <a:off x="5453077" y="2828319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155"/>
          <p:cNvSpPr/>
          <p:nvPr/>
        </p:nvSpPr>
        <p:spPr>
          <a:xfrm>
            <a:off x="5432296" y="32907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155"/>
          <p:cNvSpPr/>
          <p:nvPr/>
        </p:nvSpPr>
        <p:spPr>
          <a:xfrm>
            <a:off x="5432296" y="37479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55"/>
          <p:cNvSpPr/>
          <p:nvPr/>
        </p:nvSpPr>
        <p:spPr>
          <a:xfrm>
            <a:off x="5439223" y="42051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55"/>
          <p:cNvSpPr/>
          <p:nvPr/>
        </p:nvSpPr>
        <p:spPr>
          <a:xfrm>
            <a:off x="5439223" y="4664913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55"/>
          <p:cNvSpPr txBox="1"/>
          <p:nvPr/>
        </p:nvSpPr>
        <p:spPr>
          <a:xfrm>
            <a:off x="6861400" y="1526038"/>
            <a:ext cx="1007100" cy="2538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Mammal</a:t>
            </a:r>
            <a:endParaRPr/>
          </a:p>
        </p:txBody>
      </p:sp>
      <p:sp>
        <p:nvSpPr>
          <p:cNvPr id="1880" name="Google Shape;1880;p155"/>
          <p:cNvSpPr txBox="1"/>
          <p:nvPr/>
        </p:nvSpPr>
        <p:spPr>
          <a:xfrm>
            <a:off x="7102105" y="1991833"/>
            <a:ext cx="556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/>
          </a:p>
        </p:txBody>
      </p:sp>
      <p:sp>
        <p:nvSpPr>
          <p:cNvPr id="1881" name="Google Shape;1881;p155"/>
          <p:cNvSpPr txBox="1"/>
          <p:nvPr/>
        </p:nvSpPr>
        <p:spPr>
          <a:xfrm>
            <a:off x="6905629" y="2449640"/>
            <a:ext cx="1005300" cy="2769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Sammy</a:t>
            </a:r>
            <a:endParaRPr/>
          </a:p>
        </p:txBody>
      </p:sp>
      <p:sp>
        <p:nvSpPr>
          <p:cNvPr id="1882" name="Google Shape;1882;p155"/>
          <p:cNvSpPr txBox="1"/>
          <p:nvPr/>
        </p:nvSpPr>
        <p:spPr>
          <a:xfrm>
            <a:off x="7159813" y="2892744"/>
            <a:ext cx="44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  <p:sp>
        <p:nvSpPr>
          <p:cNvPr id="1883" name="Google Shape;1883;p155"/>
          <p:cNvSpPr txBox="1"/>
          <p:nvPr/>
        </p:nvSpPr>
        <p:spPr>
          <a:xfrm>
            <a:off x="5816455" y="1562009"/>
            <a:ext cx="4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endParaRPr/>
          </a:p>
        </p:txBody>
      </p:sp>
      <p:sp>
        <p:nvSpPr>
          <p:cNvPr id="1884" name="Google Shape;1884;p155"/>
          <p:cNvSpPr txBox="1"/>
          <p:nvPr/>
        </p:nvSpPr>
        <p:spPr>
          <a:xfrm>
            <a:off x="5766189" y="1997941"/>
            <a:ext cx="606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/>
          </a:p>
        </p:txBody>
      </p:sp>
      <p:sp>
        <p:nvSpPr>
          <p:cNvPr id="1885" name="Google Shape;1885;p155"/>
          <p:cNvSpPr txBox="1"/>
          <p:nvPr/>
        </p:nvSpPr>
        <p:spPr>
          <a:xfrm>
            <a:off x="5719169" y="2461181"/>
            <a:ext cx="75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animal</a:t>
            </a:r>
            <a:endParaRPr/>
          </a:p>
        </p:txBody>
      </p:sp>
      <p:sp>
        <p:nvSpPr>
          <p:cNvPr id="1886" name="Google Shape;1886;p155"/>
          <p:cNvSpPr txBox="1"/>
          <p:nvPr/>
        </p:nvSpPr>
        <p:spPr>
          <a:xfrm>
            <a:off x="5794012" y="2938098"/>
            <a:ext cx="7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cxnSp>
        <p:nvCxnSpPr>
          <p:cNvPr id="1887" name="Google Shape;1887;p155"/>
          <p:cNvCxnSpPr/>
          <p:nvPr/>
        </p:nvCxnSpPr>
        <p:spPr>
          <a:xfrm rot="10800000" flipH="1">
            <a:off x="6547498" y="1815899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88" name="Google Shape;1888;p155"/>
          <p:cNvCxnSpPr/>
          <p:nvPr/>
        </p:nvCxnSpPr>
        <p:spPr>
          <a:xfrm rot="10800000" flipH="1">
            <a:off x="6547498" y="2250212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89" name="Google Shape;1889;p155"/>
          <p:cNvCxnSpPr/>
          <p:nvPr/>
        </p:nvCxnSpPr>
        <p:spPr>
          <a:xfrm rot="10800000" flipH="1">
            <a:off x="6556474" y="2638159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890" name="Google Shape;1890;p155"/>
          <p:cNvSpPr txBox="1"/>
          <p:nvPr/>
        </p:nvSpPr>
        <p:spPr>
          <a:xfrm>
            <a:off x="5709282" y="3367510"/>
            <a:ext cx="537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/>
          </a:p>
        </p:txBody>
      </p:sp>
      <p:cxnSp>
        <p:nvCxnSpPr>
          <p:cNvPr id="1891" name="Google Shape;1891;p155"/>
          <p:cNvCxnSpPr/>
          <p:nvPr/>
        </p:nvCxnSpPr>
        <p:spPr>
          <a:xfrm rot="10800000" flipH="1">
            <a:off x="6535604" y="3122970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2" name="Google Shape;1892;p155"/>
          <p:cNvCxnSpPr>
            <a:endCxn id="1871" idx="1"/>
          </p:cNvCxnSpPr>
          <p:nvPr/>
        </p:nvCxnSpPr>
        <p:spPr>
          <a:xfrm rot="10800000" flipH="1">
            <a:off x="5224150" y="1654071"/>
            <a:ext cx="222000" cy="373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3" name="Google Shape;1893;p155"/>
          <p:cNvCxnSpPr/>
          <p:nvPr/>
        </p:nvCxnSpPr>
        <p:spPr>
          <a:xfrm rot="10800000" flipH="1">
            <a:off x="5550415" y="1782260"/>
            <a:ext cx="9300" cy="640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4" name="Google Shape;1894;p155"/>
          <p:cNvCxnSpPr/>
          <p:nvPr/>
        </p:nvCxnSpPr>
        <p:spPr>
          <a:xfrm rot="10800000" flipH="1">
            <a:off x="6431618" y="1772970"/>
            <a:ext cx="44100" cy="165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5" name="Google Shape;1895;p155"/>
          <p:cNvCxnSpPr/>
          <p:nvPr/>
        </p:nvCxnSpPr>
        <p:spPr>
          <a:xfrm rot="10800000" flipH="1">
            <a:off x="5759661" y="1812636"/>
            <a:ext cx="14400" cy="1127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896" name="Google Shape;1896;p155"/>
          <p:cNvSpPr txBox="1"/>
          <p:nvPr/>
        </p:nvSpPr>
        <p:spPr>
          <a:xfrm>
            <a:off x="5432300" y="1097450"/>
            <a:ext cx="2590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2" name="Google Shape;190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03" name="Google Shape;1903;p156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04" name="Google Shape;1904;p156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5" name="Google Shape;1905;p156"/>
          <p:cNvSpPr txBox="1"/>
          <p:nvPr/>
        </p:nvSpPr>
        <p:spPr>
          <a:xfrm>
            <a:off x="4440825" y="1737700"/>
            <a:ext cx="39510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A way of storing data so that it can be used by 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computer.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06" name="Google Shape;1906;p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07" name="Google Shape;1907;p156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76" descr="https://math.la.asu.edu/~kawski/classes/mat272/vc/stokes/slides/stokes-0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9263" y="1190300"/>
            <a:ext cx="3185474" cy="3576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4" name="Google Shape;1154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</a:t>
            </a:r>
            <a:endParaRPr/>
          </a:p>
        </p:txBody>
      </p:sp>
      <p:sp>
        <p:nvSpPr>
          <p:cNvPr id="1155" name="Google Shape;1155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this stuff? Yeah, me neither.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4" name="Google Shape;1914;p157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15" name="Google Shape;1915;p157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6" name="Google Shape;1916;p157"/>
          <p:cNvSpPr txBox="1"/>
          <p:nvPr/>
        </p:nvSpPr>
        <p:spPr>
          <a:xfrm>
            <a:off x="4440825" y="1737700"/>
            <a:ext cx="39510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They are built upon simpler primitive data types (like variables)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17" name="Google Shape;1917;p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8" name="Google Shape;1918;p157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25" name="Google Shape;1925;p158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26" name="Google Shape;1926;p158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7" name="Google Shape;1927;p158"/>
          <p:cNvSpPr txBox="1"/>
          <p:nvPr/>
        </p:nvSpPr>
        <p:spPr>
          <a:xfrm>
            <a:off x="4440825" y="1737700"/>
            <a:ext cx="40938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It is non-opinionated, in the sense that it is only responsible for holding the data.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28" name="Google Shape;1928;p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29" name="Google Shape;1929;p158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</a:t>
            </a:r>
            <a:endParaRPr/>
          </a:p>
        </p:txBody>
      </p:sp>
      <p:sp>
        <p:nvSpPr>
          <p:cNvPr id="1935" name="Google Shape;1935;p159"/>
          <p:cNvSpPr txBox="1">
            <a:spLocks noGrp="1"/>
          </p:cNvSpPr>
          <p:nvPr>
            <p:ph type="subTitle" idx="1"/>
          </p:nvPr>
        </p:nvSpPr>
        <p:spPr>
          <a:xfrm>
            <a:off x="0" y="16355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 Data Structure: Arrays</a:t>
            </a:r>
            <a:endParaRPr sz="2400"/>
          </a:p>
        </p:txBody>
      </p:sp>
      <p:sp>
        <p:nvSpPr>
          <p:cNvPr id="1936" name="Google Shape;1936;p159"/>
          <p:cNvSpPr txBox="1"/>
          <p:nvPr/>
        </p:nvSpPr>
        <p:spPr>
          <a:xfrm>
            <a:off x="278850" y="2185200"/>
            <a:ext cx="8586300" cy="7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var 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favFoods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[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"Pickles"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 "Onions"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 "Carrots"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]</a:t>
            </a:r>
            <a:endParaRPr sz="2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6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Arrays!</a:t>
            </a:r>
            <a:endParaRPr/>
          </a:p>
        </p:txBody>
      </p:sp>
      <p:sp>
        <p:nvSpPr>
          <p:cNvPr id="1949" name="Google Shape;1949;p161"/>
          <p:cNvSpPr/>
          <p:nvPr/>
        </p:nvSpPr>
        <p:spPr>
          <a:xfrm>
            <a:off x="1045025" y="780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61"/>
          <p:cNvSpPr txBox="1">
            <a:spLocks noGrp="1"/>
          </p:cNvSpPr>
          <p:nvPr>
            <p:ph type="subTitle" idx="1"/>
          </p:nvPr>
        </p:nvSpPr>
        <p:spPr>
          <a:xfrm>
            <a:off x="0" y="794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are the simplest data structure.</a:t>
            </a:r>
            <a:endParaRPr/>
          </a:p>
        </p:txBody>
      </p:sp>
      <p:pic>
        <p:nvPicPr>
          <p:cNvPr id="1951" name="Google Shape;1951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90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161"/>
          <p:cNvSpPr/>
          <p:nvPr/>
        </p:nvSpPr>
        <p:spPr>
          <a:xfrm>
            <a:off x="1045025" y="13032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161"/>
          <p:cNvSpPr txBox="1">
            <a:spLocks noGrp="1"/>
          </p:cNvSpPr>
          <p:nvPr>
            <p:ph type="subTitle" idx="2"/>
          </p:nvPr>
        </p:nvSpPr>
        <p:spPr>
          <a:xfrm>
            <a:off x="0" y="13169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JavaScript includes it natively.</a:t>
            </a:r>
            <a:endParaRPr sz="1800" dirty="0"/>
          </a:p>
        </p:txBody>
      </p:sp>
      <p:pic>
        <p:nvPicPr>
          <p:cNvPr id="1954" name="Google Shape;1954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3131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61"/>
          <p:cNvSpPr/>
          <p:nvPr/>
        </p:nvSpPr>
        <p:spPr>
          <a:xfrm>
            <a:off x="1045025" y="18395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61"/>
          <p:cNvSpPr txBox="1">
            <a:spLocks noGrp="1"/>
          </p:cNvSpPr>
          <p:nvPr>
            <p:ph type="subTitle" idx="3"/>
          </p:nvPr>
        </p:nvSpPr>
        <p:spPr>
          <a:xfrm>
            <a:off x="0" y="18532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most languages, arrays do not allow mixing of types. </a:t>
            </a:r>
            <a:endParaRPr sz="1800" dirty="0"/>
          </a:p>
        </p:txBody>
      </p:sp>
      <p:pic>
        <p:nvPicPr>
          <p:cNvPr id="1957" name="Google Shape;1957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494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161"/>
          <p:cNvSpPr/>
          <p:nvPr/>
        </p:nvSpPr>
        <p:spPr>
          <a:xfrm>
            <a:off x="1032725" y="23621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161"/>
          <p:cNvSpPr txBox="1">
            <a:spLocks noGrp="1"/>
          </p:cNvSpPr>
          <p:nvPr>
            <p:ph type="subTitle" idx="4"/>
          </p:nvPr>
        </p:nvSpPr>
        <p:spPr>
          <a:xfrm>
            <a:off x="-12300" y="23758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most languages, arrays are not extendable. (They are fixed sizes.)</a:t>
            </a:r>
            <a:endParaRPr sz="1800" dirty="0"/>
          </a:p>
        </p:txBody>
      </p:sp>
      <p:pic>
        <p:nvPicPr>
          <p:cNvPr id="1960" name="Google Shape;1960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17468" y="2372088"/>
            <a:ext cx="521208" cy="3961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1" name="Google Shape;1961;p161"/>
          <p:cNvGraphicFramePr/>
          <p:nvPr/>
        </p:nvGraphicFramePr>
        <p:xfrm>
          <a:off x="417475" y="3619138"/>
          <a:ext cx="5563675" cy="9339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76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62" name="Google Shape;1962;p161"/>
          <p:cNvSpPr txBox="1"/>
          <p:nvPr/>
        </p:nvSpPr>
        <p:spPr>
          <a:xfrm>
            <a:off x="6282125" y="2923088"/>
            <a:ext cx="2600100" cy="1892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var averageTemp = [];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averageTemp[0] = 31.9;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averageTemp[1] = 35.3;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averageTemp[2] = 42.4;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averageTemp[3] = 52;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averageTemp[4] = 60.8;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963" name="Google Shape;1963;p161"/>
          <p:cNvSpPr/>
          <p:nvPr/>
        </p:nvSpPr>
        <p:spPr>
          <a:xfrm>
            <a:off x="-12300" y="3694848"/>
            <a:ext cx="2089800" cy="4464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averageTemp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graphicFrame>
        <p:nvGraphicFramePr>
          <p:cNvPr id="1970" name="Google Shape;1970;p162"/>
          <p:cNvGraphicFramePr/>
          <p:nvPr/>
        </p:nvGraphicFramePr>
        <p:xfrm>
          <a:off x="2375500" y="3343138"/>
          <a:ext cx="4393000" cy="12947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1" name="Google Shape;1971;p162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62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languages (non-JavaScript), arrays are </a:t>
            </a:r>
            <a:r>
              <a:rPr lang="en" b="1"/>
              <a:t>immutable</a:t>
            </a:r>
            <a:r>
              <a:rPr lang="en"/>
              <a:t>—meaning that upon declaration, the length of the array is fixed.</a:t>
            </a:r>
            <a:endParaRPr/>
          </a:p>
        </p:txBody>
      </p:sp>
      <p:pic>
        <p:nvPicPr>
          <p:cNvPr id="1973" name="Google Shape;1973;p162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162"/>
          <p:cNvSpPr/>
          <p:nvPr/>
        </p:nvSpPr>
        <p:spPr>
          <a:xfrm>
            <a:off x="1328025" y="14634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162"/>
          <p:cNvSpPr txBox="1">
            <a:spLocks noGrp="1"/>
          </p:cNvSpPr>
          <p:nvPr>
            <p:ph type="subTitle" idx="2"/>
          </p:nvPr>
        </p:nvSpPr>
        <p:spPr>
          <a:xfrm>
            <a:off x="-12300" y="1482638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With JavaScript, we can easily add elements using the </a:t>
            </a:r>
            <a:r>
              <a:rPr lang="en" sz="1800" b="1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.push()</a:t>
            </a:r>
            <a:r>
              <a:rPr lang="en" sz="1800" b="1" dirty="0"/>
              <a:t> </a:t>
            </a:r>
            <a:r>
              <a:rPr lang="en" sz="1800" dirty="0"/>
              <a:t>method. </a:t>
            </a:r>
            <a:endParaRPr sz="1800" dirty="0"/>
          </a:p>
        </p:txBody>
      </p:sp>
      <p:pic>
        <p:nvPicPr>
          <p:cNvPr id="1976" name="Google Shape;1976;p162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4874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325" y="22690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78" name="Google Shape;1978;p162"/>
          <p:cNvSpPr txBox="1"/>
          <p:nvPr/>
        </p:nvSpPr>
        <p:spPr>
          <a:xfrm>
            <a:off x="1328025" y="21149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79" name="Google Shape;1979;p162"/>
          <p:cNvSpPr txBox="1"/>
          <p:nvPr/>
        </p:nvSpPr>
        <p:spPr>
          <a:xfrm>
            <a:off x="1426450" y="273623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adds elements to which side of the array?</a:t>
            </a:r>
            <a:endParaRPr sz="24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graphicFrame>
        <p:nvGraphicFramePr>
          <p:cNvPr id="1986" name="Google Shape;1986;p163"/>
          <p:cNvGraphicFramePr/>
          <p:nvPr/>
        </p:nvGraphicFramePr>
        <p:xfrm>
          <a:off x="2375500" y="3343138"/>
          <a:ext cx="4393000" cy="12947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87" name="Google Shape;1987;p163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163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872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languages (non-JavaScript), arrays are </a:t>
            </a:r>
            <a:r>
              <a:rPr lang="en" b="1"/>
              <a:t>immutable</a:t>
            </a:r>
            <a:r>
              <a:rPr lang="en"/>
              <a:t>—meaning that upon declaration, the length of the array is fixed.</a:t>
            </a:r>
            <a:endParaRPr/>
          </a:p>
        </p:txBody>
      </p:sp>
      <p:pic>
        <p:nvPicPr>
          <p:cNvPr id="1989" name="Google Shape;1989;p163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63"/>
          <p:cNvSpPr/>
          <p:nvPr/>
        </p:nvSpPr>
        <p:spPr>
          <a:xfrm>
            <a:off x="1328025" y="14634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63"/>
          <p:cNvSpPr txBox="1">
            <a:spLocks noGrp="1"/>
          </p:cNvSpPr>
          <p:nvPr>
            <p:ph type="subTitle" idx="2"/>
          </p:nvPr>
        </p:nvSpPr>
        <p:spPr>
          <a:xfrm>
            <a:off x="-12300" y="1482638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With JavaScript, we can easily add elements using the </a:t>
            </a:r>
            <a:r>
              <a:rPr lang="en" sz="1800" b="1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.push()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</a:rPr>
              <a:t>method. </a:t>
            </a:r>
            <a:endParaRPr sz="1800" dirty="0"/>
          </a:p>
        </p:txBody>
      </p:sp>
      <p:pic>
        <p:nvPicPr>
          <p:cNvPr id="1992" name="Google Shape;1992;p163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4874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325" y="22690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4" name="Google Shape;1994;p163"/>
          <p:cNvSpPr txBox="1"/>
          <p:nvPr/>
        </p:nvSpPr>
        <p:spPr>
          <a:xfrm>
            <a:off x="1328025" y="21149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95" name="Google Shape;1995;p163"/>
          <p:cNvSpPr txBox="1"/>
          <p:nvPr/>
        </p:nvSpPr>
        <p:spPr>
          <a:xfrm>
            <a:off x="1426450" y="273623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adds elements to which side of the array?</a:t>
            </a:r>
            <a:endParaRPr sz="24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6" name="Google Shape;1996;p163"/>
          <p:cNvSpPr/>
          <p:nvPr/>
        </p:nvSpPr>
        <p:spPr>
          <a:xfrm flipH="1">
            <a:off x="6871375" y="3400525"/>
            <a:ext cx="909900" cy="60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graphicFrame>
        <p:nvGraphicFramePr>
          <p:cNvPr id="2003" name="Google Shape;2003;p164"/>
          <p:cNvGraphicFramePr/>
          <p:nvPr/>
        </p:nvGraphicFramePr>
        <p:xfrm>
          <a:off x="2375500" y="1895338"/>
          <a:ext cx="4393000" cy="12947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04" name="Google Shape;200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25" y="8212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05" name="Google Shape;2005;p164"/>
          <p:cNvSpPr txBox="1"/>
          <p:nvPr/>
        </p:nvSpPr>
        <p:spPr>
          <a:xfrm>
            <a:off x="489825" y="6671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006" name="Google Shape;2006;p164"/>
          <p:cNvSpPr txBox="1"/>
          <p:nvPr/>
        </p:nvSpPr>
        <p:spPr>
          <a:xfrm>
            <a:off x="730450" y="1288450"/>
            <a:ext cx="8274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How can we add an element to the </a:t>
            </a: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beginning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of the array?</a:t>
            </a:r>
            <a:endParaRPr sz="24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7" name="Google Shape;2007;p164"/>
          <p:cNvSpPr/>
          <p:nvPr/>
        </p:nvSpPr>
        <p:spPr>
          <a:xfrm>
            <a:off x="1378250" y="2004275"/>
            <a:ext cx="909900" cy="60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8" name="Google Shape;2008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75" y="3749925"/>
            <a:ext cx="909900" cy="9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64"/>
          <p:cNvSpPr txBox="1"/>
          <p:nvPr/>
        </p:nvSpPr>
        <p:spPr>
          <a:xfrm>
            <a:off x="1790075" y="3749925"/>
            <a:ext cx="6360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would you solve this without a built-in Array method?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350" y="2497966"/>
            <a:ext cx="6700838" cy="162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017" name="Google Shape;2017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Unshift method: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really happening:</a:t>
            </a:r>
            <a:endParaRPr/>
          </a:p>
        </p:txBody>
      </p:sp>
      <p:pic>
        <p:nvPicPr>
          <p:cNvPr id="2018" name="Google Shape;2018;p165"/>
          <p:cNvPicPr preferRelativeResize="0"/>
          <p:nvPr/>
        </p:nvPicPr>
        <p:blipFill rotWithShape="1">
          <a:blip r:embed="rId4">
            <a:alphaModFix/>
          </a:blip>
          <a:srcRect r="-11098" b="-11098"/>
          <a:stretch/>
        </p:blipFill>
        <p:spPr>
          <a:xfrm>
            <a:off x="449350" y="1120550"/>
            <a:ext cx="3898649" cy="6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025" name="Google Shape;2025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inefficiency emerges!</a:t>
            </a:r>
            <a:endParaRPr/>
          </a:p>
        </p:txBody>
      </p:sp>
      <p:graphicFrame>
        <p:nvGraphicFramePr>
          <p:cNvPr id="2026" name="Google Shape;2026;p166"/>
          <p:cNvGraphicFramePr/>
          <p:nvPr/>
        </p:nvGraphicFramePr>
        <p:xfrm>
          <a:off x="504100" y="1487838"/>
          <a:ext cx="7856550" cy="13212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27" name="Google Shape;2027;p166"/>
          <p:cNvGraphicFramePr/>
          <p:nvPr/>
        </p:nvGraphicFramePr>
        <p:xfrm>
          <a:off x="504100" y="3392738"/>
          <a:ext cx="7856550" cy="13419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28" name="Google Shape;2028;p166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166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6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166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66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166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166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66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166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3570</Words>
  <Application>Microsoft Office PowerPoint</Application>
  <PresentationFormat>On-screen Show (16:9)</PresentationFormat>
  <Paragraphs>857</Paragraphs>
  <Slides>132</Slides>
  <Notes>132</Notes>
  <HiddenSlides>22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132</vt:i4>
      </vt:variant>
    </vt:vector>
  </HeadingPairs>
  <TitlesOfParts>
    <vt:vector size="143" baseType="lpstr">
      <vt:lpstr>Amatic SC</vt:lpstr>
      <vt:lpstr>Roboto Medium</vt:lpstr>
      <vt:lpstr>Inconsolata</vt:lpstr>
      <vt:lpstr>Roboto Light</vt:lpstr>
      <vt:lpstr>Arial</vt:lpstr>
      <vt:lpstr>Roboto</vt:lpstr>
      <vt:lpstr>Roboto Thin</vt:lpstr>
      <vt:lpstr>Courier</vt:lpstr>
      <vt:lpstr>Calibri</vt:lpstr>
      <vt:lpstr>Simple Light</vt:lpstr>
      <vt:lpstr>3_Unbranded</vt:lpstr>
      <vt:lpstr>Lesson 22.3</vt:lpstr>
      <vt:lpstr>Outline</vt:lpstr>
      <vt:lpstr>Project Check-In</vt:lpstr>
      <vt:lpstr>Project Status</vt:lpstr>
      <vt:lpstr>Project Check-In: Deliverable #1 is Due by the End of Today’s Class </vt:lpstr>
      <vt:lpstr>Computer Science Context</vt:lpstr>
      <vt:lpstr>Welcome to…  Computer Science Fundamentals!  </vt:lpstr>
      <vt:lpstr>Remember… </vt:lpstr>
      <vt:lpstr>Fundamentals</vt:lpstr>
      <vt:lpstr>It Gets Hairy and Scary</vt:lpstr>
      <vt:lpstr>Be Wary of Imposter Syndrome Don’t let the hard stuff scare you.</vt:lpstr>
      <vt:lpstr>Why Cover This?</vt:lpstr>
      <vt:lpstr>Bottom Line  </vt:lpstr>
      <vt:lpstr>Going Deep</vt:lpstr>
      <vt:lpstr>Efficiency</vt:lpstr>
      <vt:lpstr>What does “Efficient” Mean? </vt:lpstr>
      <vt:lpstr>Fewer Steps = Faster Code Number of Steps ~ Efficiency </vt:lpstr>
      <vt:lpstr>More Steps = Less Efficient Fewer Steps = More Efficient  </vt:lpstr>
      <vt:lpstr>What’s a Step?</vt:lpstr>
      <vt:lpstr>What’s a Step?</vt:lpstr>
      <vt:lpstr>What’s a Step? Fewer steps = faster code</vt:lpstr>
      <vt:lpstr>Pop Quiz (!)</vt:lpstr>
      <vt:lpstr>Count the instructions! </vt:lpstr>
      <vt:lpstr>Count Instructions</vt:lpstr>
      <vt:lpstr>Count Instructions</vt:lpstr>
      <vt:lpstr>The Verdict</vt:lpstr>
      <vt:lpstr>The Verdict </vt:lpstr>
      <vt:lpstr>Time Complexity</vt:lpstr>
      <vt:lpstr>Quantifying Efficiency</vt:lpstr>
      <vt:lpstr>Quantifying Efficiency </vt:lpstr>
      <vt:lpstr>Quantifying Efficiency  </vt:lpstr>
      <vt:lpstr>Quantifying Efficiency  </vt:lpstr>
      <vt:lpstr>Quantifying Efficiency   </vt:lpstr>
      <vt:lpstr>Quantifying Efficiency   </vt:lpstr>
      <vt:lpstr>Quantifying Efficiency    </vt:lpstr>
      <vt:lpstr>Quantifying Efficiency     </vt:lpstr>
      <vt:lpstr>Quantifying Efficiency      </vt:lpstr>
      <vt:lpstr>Quantifying Efficiency       </vt:lpstr>
      <vt:lpstr>Quantifying Efficiency</vt:lpstr>
      <vt:lpstr>Time complexity =  the rate at which algorithm slows as input grows.</vt:lpstr>
      <vt:lpstr>Quantifying Efficiency</vt:lpstr>
      <vt:lpstr>Running time does not slow for larger inputs.</vt:lpstr>
      <vt:lpstr>Quantifying Efficiency </vt:lpstr>
      <vt:lpstr>Quantifying Efficiency  </vt:lpstr>
      <vt:lpstr>Quantifying Efficiency   </vt:lpstr>
      <vt:lpstr>Running time depends on array.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O: MAJOR INSIGHT!</vt:lpstr>
      <vt:lpstr>Big O</vt:lpstr>
      <vt:lpstr>NOT COINCIDENCE!</vt:lpstr>
      <vt:lpstr>Big O</vt:lpstr>
      <vt:lpstr>Big O: One More...</vt:lpstr>
      <vt:lpstr>Big O</vt:lpstr>
      <vt:lpstr>Big O</vt:lpstr>
      <vt:lpstr>Big O</vt:lpstr>
      <vt:lpstr>Activity: </vt:lpstr>
      <vt:lpstr>Activity: </vt:lpstr>
      <vt:lpstr>Big O</vt:lpstr>
      <vt:lpstr>Big O</vt:lpstr>
      <vt:lpstr>Much faster than linear.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</vt:lpstr>
      <vt:lpstr>Memory on My Mind</vt:lpstr>
      <vt:lpstr>Saving to Memory</vt:lpstr>
      <vt:lpstr>Retrieving from Memory </vt:lpstr>
      <vt:lpstr>Growing Data = Growing Problem</vt:lpstr>
      <vt:lpstr>Building Devices</vt:lpstr>
      <vt:lpstr>Retrieving from Memory </vt:lpstr>
      <vt:lpstr>PowerPoint Presentation</vt:lpstr>
      <vt:lpstr>PowerPoint Presentation</vt:lpstr>
      <vt:lpstr>PowerPoint Presentation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Stacks/Queues</vt:lpstr>
      <vt:lpstr>Data Structures = Abstractions Going forward, treat each of the following data structures as concepts. These are paradigmatic ways of organizing data that are commonly seen in code.</vt:lpstr>
      <vt:lpstr>Stacks</vt:lpstr>
      <vt:lpstr>Stacks</vt:lpstr>
      <vt:lpstr>Stacks</vt:lpstr>
      <vt:lpstr>Stacks: In Code</vt:lpstr>
      <vt:lpstr>Queue</vt:lpstr>
      <vt:lpstr>Queue</vt:lpstr>
      <vt:lpstr>Queue: In Code</vt:lpstr>
      <vt:lpstr>Linked Lists</vt:lpstr>
      <vt:lpstr>Arrays in JavaScript</vt:lpstr>
      <vt:lpstr>Linked Lists</vt:lpstr>
      <vt:lpstr>Linked Lists</vt:lpstr>
      <vt:lpstr>Linked List: In Code</vt:lpstr>
      <vt:lpstr>Pulse Check</vt:lpstr>
      <vt:lpstr>You Be the Teacher</vt:lpstr>
      <vt:lpstr>Dictionaries (Maps)</vt:lpstr>
      <vt:lpstr>Dictionaries (Maps): Actually Useful</vt:lpstr>
      <vt:lpstr>Dictionaries (Maps): Actually Useful </vt:lpstr>
      <vt:lpstr>Dictionaries (Maps): Actually Useful </vt:lpstr>
      <vt:lpstr>Learn More About Dictionaries (Maps) in JS: developer.mozilla.org/en-US/docs/Web/JavaScript/Reference/Global_Objects/Map </vt:lpstr>
      <vt:lpstr>Trees</vt:lpstr>
      <vt:lpstr>Trees</vt:lpstr>
      <vt:lpstr>Binary Trees</vt:lpstr>
      <vt:lpstr>Binary Trees </vt:lpstr>
      <vt:lpstr>Binary Search Trees npmjs.com/package/binary-search-tree</vt:lpstr>
      <vt:lpstr>Activity: Let’s Build This!</vt:lpstr>
      <vt:lpstr>Graphs</vt:lpstr>
      <vt:lpstr>Graphs</vt:lpstr>
      <vt:lpstr>Graphs</vt:lpstr>
      <vt:lpstr>Back to Projects!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22.3</dc:title>
  <cp:lastModifiedBy>Spencer Shadley</cp:lastModifiedBy>
  <cp:revision>5</cp:revision>
  <dcterms:modified xsi:type="dcterms:W3CDTF">2020-04-14T06:20:43Z</dcterms:modified>
</cp:coreProperties>
</file>